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1"/>
  </p:notesMasterIdLst>
  <p:sldIdLst>
    <p:sldId id="320" r:id="rId5"/>
    <p:sldId id="6983" r:id="rId6"/>
    <p:sldId id="6984" r:id="rId7"/>
    <p:sldId id="265" r:id="rId8"/>
    <p:sldId id="6876" r:id="rId9"/>
    <p:sldId id="266" r:id="rId10"/>
    <p:sldId id="6982" r:id="rId11"/>
    <p:sldId id="566" r:id="rId12"/>
    <p:sldId id="386" r:id="rId13"/>
    <p:sldId id="321" r:id="rId14"/>
    <p:sldId id="318" r:id="rId15"/>
    <p:sldId id="6932" r:id="rId16"/>
    <p:sldId id="496" r:id="rId17"/>
    <p:sldId id="372" r:id="rId18"/>
    <p:sldId id="329" r:id="rId19"/>
    <p:sldId id="6981" r:id="rId20"/>
    <p:sldId id="605" r:id="rId21"/>
    <p:sldId id="579" r:id="rId22"/>
    <p:sldId id="595" r:id="rId23"/>
    <p:sldId id="6980" r:id="rId24"/>
    <p:sldId id="389" r:id="rId25"/>
    <p:sldId id="338" r:id="rId26"/>
    <p:sldId id="565" r:id="rId27"/>
    <p:sldId id="537" r:id="rId28"/>
    <p:sldId id="486" r:id="rId29"/>
    <p:sldId id="484" r:id="rId30"/>
    <p:sldId id="6979" r:id="rId31"/>
    <p:sldId id="6943" r:id="rId32"/>
    <p:sldId id="6949" r:id="rId33"/>
    <p:sldId id="6962" r:id="rId34"/>
    <p:sldId id="6951" r:id="rId35"/>
    <p:sldId id="6885" r:id="rId36"/>
    <p:sldId id="259" r:id="rId37"/>
    <p:sldId id="258" r:id="rId38"/>
    <p:sldId id="6887" r:id="rId39"/>
    <p:sldId id="6972" r:id="rId40"/>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66"/>
    <a:srgbClr val="00FF00"/>
    <a:srgbClr val="F8F8F8"/>
    <a:srgbClr val="CCFFE5"/>
    <a:srgbClr val="CCFFCC"/>
    <a:srgbClr val="F9F9F9"/>
    <a:srgbClr val="FFFFCC"/>
    <a:srgbClr val="FFFF99"/>
    <a:srgbClr val="66FF99"/>
    <a:srgbClr val="EE90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343" autoAdjust="0"/>
  </p:normalViewPr>
  <p:slideViewPr>
    <p:cSldViewPr snapToGrid="0">
      <p:cViewPr varScale="1">
        <p:scale>
          <a:sx n="112" d="100"/>
          <a:sy n="112" d="100"/>
        </p:scale>
        <p:origin x="552" y="96"/>
      </p:cViewPr>
      <p:guideLst/>
    </p:cSldViewPr>
  </p:slideViewPr>
  <p:notesTextViewPr>
    <p:cViewPr>
      <p:scale>
        <a:sx n="1" d="1"/>
        <a:sy n="1" d="1"/>
      </p:scale>
      <p:origin x="0" y="0"/>
    </p:cViewPr>
  </p:notesTextViewPr>
  <p:sorterViewPr>
    <p:cViewPr varScale="1">
      <p:scale>
        <a:sx n="100" d="100"/>
        <a:sy n="100" d="100"/>
      </p:scale>
      <p:origin x="0" y="-202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oleObject" Target="file:///\\niairphome.irp.nia.nih.gov\knuthn\Sarcopenia%20-%20JGMS\sarcopenia.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ser>
          <c:idx val="0"/>
          <c:order val="0"/>
          <c:tx>
            <c:strRef>
              <c:f>Foglio1!$B$1</c:f>
              <c:strCache>
                <c:ptCount val="1"/>
                <c:pt idx="0">
                  <c:v>Malnutrition (MNA&lt;17)</c:v>
                </c:pt>
              </c:strCache>
            </c:strRef>
          </c:tx>
          <c:spPr>
            <a:solidFill>
              <a:schemeClr val="accent6">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Foglio1!$A$2:$A$7</c:f>
              <c:strCache>
                <c:ptCount val="6"/>
                <c:pt idx="0">
                  <c:v>Community</c:v>
                </c:pt>
                <c:pt idx="1">
                  <c:v>Home care service</c:v>
                </c:pt>
                <c:pt idx="2">
                  <c:v>Hospital</c:v>
                </c:pt>
                <c:pt idx="3">
                  <c:v>Nursing Home</c:v>
                </c:pt>
                <c:pt idx="4">
                  <c:v>Long-term  care</c:v>
                </c:pt>
                <c:pt idx="5">
                  <c:v>Rehab. and sub-acute</c:v>
                </c:pt>
              </c:strCache>
            </c:strRef>
          </c:cat>
          <c:val>
            <c:numRef>
              <c:f>Foglio1!$B$2:$B$7</c:f>
              <c:numCache>
                <c:formatCode>General</c:formatCode>
                <c:ptCount val="6"/>
                <c:pt idx="0">
                  <c:v>3.1</c:v>
                </c:pt>
                <c:pt idx="1">
                  <c:v>8.6999999999999993</c:v>
                </c:pt>
                <c:pt idx="2">
                  <c:v>22</c:v>
                </c:pt>
                <c:pt idx="3">
                  <c:v>17.5</c:v>
                </c:pt>
                <c:pt idx="4">
                  <c:v>28.7</c:v>
                </c:pt>
                <c:pt idx="5">
                  <c:v>29.4</c:v>
                </c:pt>
              </c:numCache>
            </c:numRef>
          </c:val>
          <c:extLst>
            <c:ext xmlns:c16="http://schemas.microsoft.com/office/drawing/2014/chart" uri="{C3380CC4-5D6E-409C-BE32-E72D297353CC}">
              <c16:uniqueId val="{00000000-622C-4669-BCDC-4AAFCB16A96E}"/>
            </c:ext>
          </c:extLst>
        </c:ser>
        <c:ser>
          <c:idx val="1"/>
          <c:order val="1"/>
          <c:tx>
            <c:strRef>
              <c:f>Foglio1!$C$1</c:f>
              <c:strCache>
                <c:ptCount val="1"/>
                <c:pt idx="0">
                  <c:v>At risk of Malnutrition (MNA 17-23.5)</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Foglio1!$A$2:$A$7</c:f>
              <c:strCache>
                <c:ptCount val="6"/>
                <c:pt idx="0">
                  <c:v>Community</c:v>
                </c:pt>
                <c:pt idx="1">
                  <c:v>Home care service</c:v>
                </c:pt>
                <c:pt idx="2">
                  <c:v>Hospital</c:v>
                </c:pt>
                <c:pt idx="3">
                  <c:v>Nursing Home</c:v>
                </c:pt>
                <c:pt idx="4">
                  <c:v>Long-term  care</c:v>
                </c:pt>
                <c:pt idx="5">
                  <c:v>Rehab. and sub-acute</c:v>
                </c:pt>
              </c:strCache>
            </c:strRef>
          </c:cat>
          <c:val>
            <c:numRef>
              <c:f>Foglio1!$C$2:$C$7</c:f>
              <c:numCache>
                <c:formatCode>General</c:formatCode>
                <c:ptCount val="6"/>
                <c:pt idx="0">
                  <c:v>26.5</c:v>
                </c:pt>
                <c:pt idx="1">
                  <c:v>47.5</c:v>
                </c:pt>
                <c:pt idx="2">
                  <c:v>45.6</c:v>
                </c:pt>
                <c:pt idx="3">
                  <c:v>48</c:v>
                </c:pt>
                <c:pt idx="4">
                  <c:v>49</c:v>
                </c:pt>
                <c:pt idx="5">
                  <c:v>48.7</c:v>
                </c:pt>
              </c:numCache>
            </c:numRef>
          </c:val>
          <c:extLst>
            <c:ext xmlns:c16="http://schemas.microsoft.com/office/drawing/2014/chart" uri="{C3380CC4-5D6E-409C-BE32-E72D297353CC}">
              <c16:uniqueId val="{00000001-622C-4669-BCDC-4AAFCB16A96E}"/>
            </c:ext>
          </c:extLst>
        </c:ser>
        <c:dLbls>
          <c:dLblPos val="outEnd"/>
          <c:showLegendKey val="0"/>
          <c:showVal val="1"/>
          <c:showCatName val="0"/>
          <c:showSerName val="0"/>
          <c:showPercent val="0"/>
          <c:showBubbleSize val="0"/>
        </c:dLbls>
        <c:gapWidth val="199"/>
        <c:axId val="379934496"/>
        <c:axId val="379935328"/>
      </c:barChart>
      <c:catAx>
        <c:axId val="379934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cap="none" spc="0" normalizeH="0" baseline="0">
                <a:solidFill>
                  <a:schemeClr val="tx1">
                    <a:lumMod val="65000"/>
                    <a:lumOff val="35000"/>
                  </a:schemeClr>
                </a:solidFill>
                <a:latin typeface="+mn-lt"/>
                <a:ea typeface="+mn-ea"/>
                <a:cs typeface="+mn-cs"/>
              </a:defRPr>
            </a:pPr>
            <a:endParaRPr lang="it-IT"/>
          </a:p>
        </c:txPr>
        <c:crossAx val="379935328"/>
        <c:crosses val="autoZero"/>
        <c:auto val="1"/>
        <c:lblAlgn val="ctr"/>
        <c:lblOffset val="100"/>
        <c:noMultiLvlLbl val="0"/>
      </c:catAx>
      <c:valAx>
        <c:axId val="37993532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799344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Foglio1!$B$1</c:f>
              <c:strCache>
                <c:ptCount val="1"/>
                <c:pt idx="0">
                  <c:v>Normal</c:v>
                </c:pt>
              </c:strCache>
            </c:strRef>
          </c:tx>
          <c:spPr>
            <a:solidFill>
              <a:srgbClr val="00FF00"/>
            </a:solidFill>
            <a:ln>
              <a:noFill/>
            </a:ln>
            <a:effectLst/>
          </c:spPr>
          <c:invertIfNegative val="0"/>
          <c:cat>
            <c:strRef>
              <c:f>Foglio1!$A$2:$A$3</c:f>
              <c:strCache>
                <c:ptCount val="2"/>
                <c:pt idx="0">
                  <c:v>WOMEN</c:v>
                </c:pt>
                <c:pt idx="1">
                  <c:v>MEN</c:v>
                </c:pt>
              </c:strCache>
            </c:strRef>
          </c:cat>
          <c:val>
            <c:numRef>
              <c:f>Foglio1!$B$2:$B$3</c:f>
              <c:numCache>
                <c:formatCode>General</c:formatCode>
                <c:ptCount val="2"/>
                <c:pt idx="0">
                  <c:v>20.7</c:v>
                </c:pt>
                <c:pt idx="1">
                  <c:v>26.6</c:v>
                </c:pt>
              </c:numCache>
            </c:numRef>
          </c:val>
          <c:extLst>
            <c:ext xmlns:c16="http://schemas.microsoft.com/office/drawing/2014/chart" uri="{C3380CC4-5D6E-409C-BE32-E72D297353CC}">
              <c16:uniqueId val="{00000000-9518-460E-8335-78EB4B3A6DA5}"/>
            </c:ext>
          </c:extLst>
        </c:ser>
        <c:ser>
          <c:idx val="1"/>
          <c:order val="1"/>
          <c:tx>
            <c:strRef>
              <c:f>Foglio1!$C$1</c:f>
              <c:strCache>
                <c:ptCount val="1"/>
                <c:pt idx="0">
                  <c:v>At Risk</c:v>
                </c:pt>
              </c:strCache>
            </c:strRef>
          </c:tx>
          <c:spPr>
            <a:solidFill>
              <a:schemeClr val="accent2"/>
            </a:solidFill>
            <a:ln>
              <a:noFill/>
            </a:ln>
            <a:effectLst/>
          </c:spPr>
          <c:invertIfNegative val="0"/>
          <c:cat>
            <c:strRef>
              <c:f>Foglio1!$A$2:$A$3</c:f>
              <c:strCache>
                <c:ptCount val="2"/>
                <c:pt idx="0">
                  <c:v>WOMEN</c:v>
                </c:pt>
                <c:pt idx="1">
                  <c:v>MEN</c:v>
                </c:pt>
              </c:strCache>
            </c:strRef>
          </c:cat>
          <c:val>
            <c:numRef>
              <c:f>Foglio1!$C$2:$C$3</c:f>
              <c:numCache>
                <c:formatCode>General</c:formatCode>
                <c:ptCount val="2"/>
                <c:pt idx="0">
                  <c:v>69.599999999999994</c:v>
                </c:pt>
                <c:pt idx="1">
                  <c:v>64</c:v>
                </c:pt>
              </c:numCache>
            </c:numRef>
          </c:val>
          <c:extLst>
            <c:ext xmlns:c16="http://schemas.microsoft.com/office/drawing/2014/chart" uri="{C3380CC4-5D6E-409C-BE32-E72D297353CC}">
              <c16:uniqueId val="{00000001-9518-460E-8335-78EB4B3A6DA5}"/>
            </c:ext>
          </c:extLst>
        </c:ser>
        <c:ser>
          <c:idx val="2"/>
          <c:order val="2"/>
          <c:tx>
            <c:strRef>
              <c:f>Foglio1!$D$1</c:f>
              <c:strCache>
                <c:ptCount val="1"/>
                <c:pt idx="0">
                  <c:v>Malnourished</c:v>
                </c:pt>
              </c:strCache>
            </c:strRef>
          </c:tx>
          <c:spPr>
            <a:solidFill>
              <a:srgbClr val="C00000"/>
            </a:solidFill>
            <a:ln>
              <a:noFill/>
            </a:ln>
            <a:effectLst/>
          </c:spPr>
          <c:invertIfNegative val="0"/>
          <c:cat>
            <c:strRef>
              <c:f>Foglio1!$A$2:$A$3</c:f>
              <c:strCache>
                <c:ptCount val="2"/>
                <c:pt idx="0">
                  <c:v>WOMEN</c:v>
                </c:pt>
                <c:pt idx="1">
                  <c:v>MEN</c:v>
                </c:pt>
              </c:strCache>
            </c:strRef>
          </c:cat>
          <c:val>
            <c:numRef>
              <c:f>Foglio1!$D$2:$D$3</c:f>
              <c:numCache>
                <c:formatCode>General</c:formatCode>
                <c:ptCount val="2"/>
                <c:pt idx="0">
                  <c:v>9.6</c:v>
                </c:pt>
                <c:pt idx="1">
                  <c:v>9.4</c:v>
                </c:pt>
              </c:numCache>
            </c:numRef>
          </c:val>
          <c:extLst>
            <c:ext xmlns:c16="http://schemas.microsoft.com/office/drawing/2014/chart" uri="{C3380CC4-5D6E-409C-BE32-E72D297353CC}">
              <c16:uniqueId val="{00000002-9518-460E-8335-78EB4B3A6DA5}"/>
            </c:ext>
          </c:extLst>
        </c:ser>
        <c:dLbls>
          <c:showLegendKey val="0"/>
          <c:showVal val="0"/>
          <c:showCatName val="0"/>
          <c:showSerName val="0"/>
          <c:showPercent val="0"/>
          <c:showBubbleSize val="0"/>
        </c:dLbls>
        <c:gapWidth val="219"/>
        <c:overlap val="-27"/>
        <c:axId val="719322447"/>
        <c:axId val="719324367"/>
      </c:barChart>
      <c:catAx>
        <c:axId val="7193224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719324367"/>
        <c:crosses val="autoZero"/>
        <c:auto val="1"/>
        <c:lblAlgn val="ctr"/>
        <c:lblOffset val="100"/>
        <c:noMultiLvlLbl val="0"/>
      </c:catAx>
      <c:valAx>
        <c:axId val="7193243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7193224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262970253718316"/>
          <c:y val="0.16702901720618291"/>
          <c:w val="0.80348140857392902"/>
          <c:h val="0.79341097987751408"/>
        </c:manualLayout>
      </c:layout>
      <c:barChart>
        <c:barDir val="col"/>
        <c:grouping val="clustered"/>
        <c:varyColors val="0"/>
        <c:ser>
          <c:idx val="0"/>
          <c:order val="0"/>
          <c:tx>
            <c:v>Knee Strength</c:v>
          </c:tx>
          <c:spPr>
            <a:solidFill>
              <a:srgbClr val="E46C0A"/>
            </a:solidFill>
            <a:ln>
              <a:solidFill>
                <a:schemeClr val="tx1"/>
              </a:solidFill>
            </a:ln>
            <a:scene3d>
              <a:camera prst="orthographicFront"/>
              <a:lightRig rig="threePt" dir="t"/>
            </a:scene3d>
            <a:sp3d>
              <a:bevelT w="6350"/>
            </a:sp3d>
          </c:spPr>
          <c:invertIfNegative val="0"/>
          <c:cat>
            <c:strRef>
              <c:f>'Men &amp; Women'!$B$5:$B$11</c:f>
              <c:strCache>
                <c:ptCount val="7"/>
                <c:pt idx="0">
                  <c:v>25-34</c:v>
                </c:pt>
                <c:pt idx="1">
                  <c:v>35-44</c:v>
                </c:pt>
                <c:pt idx="2">
                  <c:v>45-54</c:v>
                </c:pt>
                <c:pt idx="3">
                  <c:v>55-64</c:v>
                </c:pt>
                <c:pt idx="4">
                  <c:v>65-74</c:v>
                </c:pt>
                <c:pt idx="5">
                  <c:v>75-84</c:v>
                </c:pt>
                <c:pt idx="6">
                  <c:v>85+</c:v>
                </c:pt>
              </c:strCache>
            </c:strRef>
          </c:cat>
          <c:val>
            <c:numRef>
              <c:f>'Men &amp; Women'!$T$3:$T$9</c:f>
              <c:numCache>
                <c:formatCode>0.0%</c:formatCode>
                <c:ptCount val="7"/>
                <c:pt idx="0">
                  <c:v>1.4939455889290701E-2</c:v>
                </c:pt>
                <c:pt idx="1">
                  <c:v>-2.7525304689113763E-2</c:v>
                </c:pt>
                <c:pt idx="2">
                  <c:v>-8.9592274678111691E-2</c:v>
                </c:pt>
                <c:pt idx="3">
                  <c:v>-9.3593712788759317E-2</c:v>
                </c:pt>
                <c:pt idx="4">
                  <c:v>-0.105129913391073</c:v>
                </c:pt>
                <c:pt idx="5">
                  <c:v>-0.146828504306969</c:v>
                </c:pt>
                <c:pt idx="6">
                  <c:v>-0.39301145970317508</c:v>
                </c:pt>
              </c:numCache>
            </c:numRef>
          </c:val>
          <c:extLst>
            <c:ext xmlns:c16="http://schemas.microsoft.com/office/drawing/2014/chart" uri="{C3380CC4-5D6E-409C-BE32-E72D297353CC}">
              <c16:uniqueId val="{00000000-97CE-4D59-B88E-8A9E99109865}"/>
            </c:ext>
          </c:extLst>
        </c:ser>
        <c:ser>
          <c:idx val="1"/>
          <c:order val="1"/>
          <c:tx>
            <c:v>Leg Muscle Mass</c:v>
          </c:tx>
          <c:spPr>
            <a:solidFill>
              <a:srgbClr val="0066CC"/>
            </a:solidFill>
            <a:ln w="19050">
              <a:solidFill>
                <a:sysClr val="windowText" lastClr="000000"/>
              </a:solidFill>
            </a:ln>
          </c:spPr>
          <c:invertIfNegative val="0"/>
          <c:cat>
            <c:strRef>
              <c:f>'Men &amp; Women'!$B$5:$B$11</c:f>
              <c:strCache>
                <c:ptCount val="7"/>
                <c:pt idx="0">
                  <c:v>25-34</c:v>
                </c:pt>
                <c:pt idx="1">
                  <c:v>35-44</c:v>
                </c:pt>
                <c:pt idx="2">
                  <c:v>45-54</c:v>
                </c:pt>
                <c:pt idx="3">
                  <c:v>55-64</c:v>
                </c:pt>
                <c:pt idx="4">
                  <c:v>65-74</c:v>
                </c:pt>
                <c:pt idx="5">
                  <c:v>75-84</c:v>
                </c:pt>
                <c:pt idx="6">
                  <c:v>85+</c:v>
                </c:pt>
              </c:strCache>
            </c:strRef>
          </c:cat>
          <c:val>
            <c:numRef>
              <c:f>'Men &amp; Women'!$T$18:$T$24</c:f>
              <c:numCache>
                <c:formatCode>0.0%</c:formatCode>
                <c:ptCount val="7"/>
                <c:pt idx="0">
                  <c:v>-9.6618357487920675E-4</c:v>
                </c:pt>
                <c:pt idx="1">
                  <c:v>-9.6805421103581535E-3</c:v>
                </c:pt>
                <c:pt idx="2">
                  <c:v>-1.6634050880626201E-2</c:v>
                </c:pt>
                <c:pt idx="3">
                  <c:v>-5.2999999999999929E-2</c:v>
                </c:pt>
                <c:pt idx="4">
                  <c:v>-4.7872340425532019E-2</c:v>
                </c:pt>
                <c:pt idx="5">
                  <c:v>-7.7528089887640483E-2</c:v>
                </c:pt>
                <c:pt idx="6">
                  <c:v>-0.11165644171779102</c:v>
                </c:pt>
              </c:numCache>
            </c:numRef>
          </c:val>
          <c:extLst>
            <c:ext xmlns:c16="http://schemas.microsoft.com/office/drawing/2014/chart" uri="{C3380CC4-5D6E-409C-BE32-E72D297353CC}">
              <c16:uniqueId val="{00000001-97CE-4D59-B88E-8A9E99109865}"/>
            </c:ext>
          </c:extLst>
        </c:ser>
        <c:dLbls>
          <c:showLegendKey val="0"/>
          <c:showVal val="0"/>
          <c:showCatName val="0"/>
          <c:showSerName val="0"/>
          <c:showPercent val="0"/>
          <c:showBubbleSize val="0"/>
        </c:dLbls>
        <c:gapWidth val="65"/>
        <c:overlap val="-15"/>
        <c:axId val="73244032"/>
        <c:axId val="98575488"/>
      </c:barChart>
      <c:catAx>
        <c:axId val="73244032"/>
        <c:scaling>
          <c:orientation val="minMax"/>
        </c:scaling>
        <c:delete val="1"/>
        <c:axPos val="b"/>
        <c:numFmt formatCode="General" sourceLinked="1"/>
        <c:majorTickMark val="out"/>
        <c:minorTickMark val="none"/>
        <c:tickLblPos val="none"/>
        <c:crossAx val="98575488"/>
        <c:crosses val="autoZero"/>
        <c:auto val="1"/>
        <c:lblAlgn val="ctr"/>
        <c:lblOffset val="100"/>
        <c:noMultiLvlLbl val="0"/>
      </c:catAx>
      <c:valAx>
        <c:axId val="98575488"/>
        <c:scaling>
          <c:orientation val="minMax"/>
          <c:min val="-0.4"/>
        </c:scaling>
        <c:delete val="0"/>
        <c:axPos val="l"/>
        <c:title>
          <c:tx>
            <c:rich>
              <a:bodyPr rot="-5400000" vert="horz" anchor="t" anchorCtr="0"/>
              <a:lstStyle/>
              <a:p>
                <a:pPr>
                  <a:defRPr sz="1600"/>
                </a:pPr>
                <a:r>
                  <a:rPr lang="en-US" sz="1600" dirty="0"/>
                  <a:t>Percent Change Compared</a:t>
                </a:r>
                <a:r>
                  <a:rPr lang="en-US" sz="1600" baseline="0" dirty="0"/>
                  <a:t> to the Average for the Younger Age Group </a:t>
                </a:r>
                <a:endParaRPr lang="en-US" sz="1600" dirty="0"/>
              </a:p>
            </c:rich>
          </c:tx>
          <c:layout>
            <c:manualLayout>
              <c:xMode val="edge"/>
              <c:yMode val="edge"/>
              <c:x val="0"/>
              <c:y val="0.13941476212683626"/>
            </c:manualLayout>
          </c:layout>
          <c:overlay val="0"/>
        </c:title>
        <c:numFmt formatCode="0%" sourceLinked="0"/>
        <c:majorTickMark val="out"/>
        <c:minorTickMark val="none"/>
        <c:tickLblPos val="nextTo"/>
        <c:spPr>
          <a:ln w="31750">
            <a:solidFill>
              <a:sysClr val="windowText" lastClr="000000"/>
            </a:solidFill>
          </a:ln>
        </c:spPr>
        <c:txPr>
          <a:bodyPr/>
          <a:lstStyle/>
          <a:p>
            <a:pPr>
              <a:defRPr sz="1400"/>
            </a:pPr>
            <a:endParaRPr lang="it-IT"/>
          </a:p>
        </c:txPr>
        <c:crossAx val="73244032"/>
        <c:crosses val="autoZero"/>
        <c:crossBetween val="between"/>
      </c:valAx>
      <c:spPr>
        <a:scene3d>
          <a:camera prst="orthographicFront"/>
          <a:lightRig rig="threePt" dir="t"/>
        </a:scene3d>
        <a:sp3d prstMaterial="matte">
          <a:bevelT w="127000" h="63500"/>
        </a:sp3d>
      </c:spPr>
    </c:plotArea>
    <c:plotVisOnly val="1"/>
    <c:dispBlanksAs val="gap"/>
    <c:showDLblsOverMax val="0"/>
  </c:chart>
  <c:spPr>
    <a:ln>
      <a:noFill/>
    </a:ln>
    <a:scene3d>
      <a:camera prst="orthographicFront"/>
      <a:lightRig rig="threePt" dir="t"/>
    </a:scene3d>
    <a:sp3d prstMaterial="matte">
      <a:bevelT w="127000" h="63500"/>
    </a:sp3d>
  </c:spPr>
  <c:txPr>
    <a:bodyPr/>
    <a:lstStyle/>
    <a:p>
      <a:pPr>
        <a:defRPr sz="1100" b="1"/>
      </a:pPr>
      <a:endParaRPr lang="it-IT"/>
    </a:p>
  </c:txPr>
  <c:externalData r:id="rId2">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99E94-15FD-424F-8FC2-A57678EAACCA}"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it-IT"/>
        </a:p>
      </dgm:t>
    </dgm:pt>
    <dgm:pt modelId="{6BCF90C8-0FA1-CA44-BF66-272B8FBE6298}">
      <dgm:prSet custT="1"/>
      <dgm:spPr>
        <a:noFill/>
        <a:ln>
          <a:solidFill>
            <a:schemeClr val="tx1"/>
          </a:solidFill>
        </a:ln>
      </dgm:spPr>
      <dgm:t>
        <a:bodyPr/>
        <a:lstStyle/>
        <a:p>
          <a:r>
            <a:rPr lang="it-IT" sz="1600" dirty="0">
              <a:solidFill>
                <a:schemeClr val="tx1"/>
              </a:solidFill>
              <a:latin typeface="Calibri" panose="020F0502020204030204" pitchFamily="34" charset="0"/>
              <a:cs typeface="Calibri" panose="020F0502020204030204" pitchFamily="34" charset="0"/>
            </a:rPr>
            <a:t>Soggetti estratti il 25/01/2024 (</a:t>
          </a:r>
          <a:r>
            <a:rPr lang="it-IT" sz="1600" dirty="0" err="1">
              <a:solidFill>
                <a:schemeClr val="tx1"/>
              </a:solidFill>
              <a:latin typeface="Calibri" panose="020F0502020204030204" pitchFamily="34" charset="0"/>
              <a:cs typeface="Calibri" panose="020F0502020204030204" pitchFamily="34" charset="0"/>
            </a:rPr>
            <a:t>n</a:t>
          </a:r>
          <a:r>
            <a:rPr lang="it-IT" sz="1600" dirty="0">
              <a:solidFill>
                <a:schemeClr val="tx1"/>
              </a:solidFill>
              <a:latin typeface="Calibri" panose="020F0502020204030204" pitchFamily="34" charset="0"/>
              <a:cs typeface="Calibri" panose="020F0502020204030204" pitchFamily="34" charset="0"/>
            </a:rPr>
            <a:t>=2910)</a:t>
          </a:r>
        </a:p>
      </dgm:t>
    </dgm:pt>
    <dgm:pt modelId="{B0FB82BC-2DE7-AD44-A14A-614B846F6D1D}" type="parTrans" cxnId="{E1745ED2-3C68-7A43-AE53-99B9518F6793}">
      <dgm:prSet/>
      <dgm:spPr/>
      <dgm:t>
        <a:bodyPr/>
        <a:lstStyle/>
        <a:p>
          <a:endParaRPr lang="it-IT"/>
        </a:p>
      </dgm:t>
    </dgm:pt>
    <dgm:pt modelId="{8720FC2C-10A4-4548-A9F3-752B88024868}" type="sibTrans" cxnId="{E1745ED2-3C68-7A43-AE53-99B9518F6793}">
      <dgm:prSet/>
      <dgm:spPr/>
      <dgm:t>
        <a:bodyPr/>
        <a:lstStyle/>
        <a:p>
          <a:endParaRPr lang="it-IT"/>
        </a:p>
      </dgm:t>
    </dgm:pt>
    <dgm:pt modelId="{ED68A33F-5BDB-F543-840E-176973D0ADE4}">
      <dgm:prSet custT="1"/>
      <dgm:spPr>
        <a:noFill/>
        <a:ln>
          <a:solidFill>
            <a:schemeClr val="tx1"/>
          </a:solidFill>
        </a:ln>
      </dgm:spPr>
      <dgm:t>
        <a:bodyPr/>
        <a:lstStyle/>
        <a:p>
          <a:r>
            <a:rPr lang="it-IT" sz="1600" dirty="0">
              <a:solidFill>
                <a:schemeClr val="tx1"/>
              </a:solidFill>
              <a:latin typeface="Calibri" panose="020F0502020204030204" pitchFamily="34" charset="0"/>
              <a:cs typeface="Calibri" panose="020F0502020204030204" pitchFamily="34" charset="0"/>
            </a:rPr>
            <a:t>Soggetti operati (</a:t>
          </a:r>
          <a:r>
            <a:rPr lang="it-IT" sz="1600" dirty="0" err="1">
              <a:solidFill>
                <a:schemeClr val="tx1"/>
              </a:solidFill>
              <a:latin typeface="Calibri" panose="020F0502020204030204" pitchFamily="34" charset="0"/>
              <a:cs typeface="Calibri" panose="020F0502020204030204" pitchFamily="34" charset="0"/>
            </a:rPr>
            <a:t>n</a:t>
          </a:r>
          <a:r>
            <a:rPr lang="it-IT" sz="1600" dirty="0">
              <a:solidFill>
                <a:schemeClr val="tx1"/>
              </a:solidFill>
              <a:latin typeface="Calibri" panose="020F0502020204030204" pitchFamily="34" charset="0"/>
              <a:cs typeface="Calibri" panose="020F0502020204030204" pitchFamily="34" charset="0"/>
            </a:rPr>
            <a:t>=2833)</a:t>
          </a:r>
        </a:p>
      </dgm:t>
    </dgm:pt>
    <dgm:pt modelId="{C0A7C22D-AE36-7F42-A205-EF60639259AD}" type="parTrans" cxnId="{8131AC09-A4F1-FD4D-8E9E-CB610D844F7E}">
      <dgm:prSet/>
      <dgm:spPr/>
      <dgm:t>
        <a:bodyPr/>
        <a:lstStyle/>
        <a:p>
          <a:endParaRPr lang="it-IT"/>
        </a:p>
      </dgm:t>
    </dgm:pt>
    <dgm:pt modelId="{D1A423C5-C4FE-9044-8D10-6D17381ABA70}" type="sibTrans" cxnId="{8131AC09-A4F1-FD4D-8E9E-CB610D844F7E}">
      <dgm:prSet/>
      <dgm:spPr/>
      <dgm:t>
        <a:bodyPr/>
        <a:lstStyle/>
        <a:p>
          <a:endParaRPr lang="it-IT"/>
        </a:p>
      </dgm:t>
    </dgm:pt>
    <dgm:pt modelId="{D8634755-52E7-7543-9DCD-56B56A42E5E7}">
      <dgm:prSet custT="1"/>
      <dgm:spPr>
        <a:noFill/>
        <a:ln>
          <a:solidFill>
            <a:schemeClr val="tx1"/>
          </a:solidFill>
        </a:ln>
      </dgm:spPr>
      <dgm:t>
        <a:bodyPr/>
        <a:lstStyle/>
        <a:p>
          <a:r>
            <a:rPr lang="it-IT" sz="1600" dirty="0">
              <a:solidFill>
                <a:schemeClr val="tx1"/>
              </a:solidFill>
              <a:latin typeface="Calibri" panose="020F0502020204030204" pitchFamily="34" charset="0"/>
              <a:cs typeface="Calibri" panose="020F0502020204030204" pitchFamily="34" charset="0"/>
            </a:rPr>
            <a:t>Soggetti con punteggio CAS alla dimissione (</a:t>
          </a:r>
          <a:r>
            <a:rPr lang="it-IT" sz="1600" dirty="0" err="1">
              <a:solidFill>
                <a:schemeClr val="tx1"/>
              </a:solidFill>
              <a:latin typeface="Calibri" panose="020F0502020204030204" pitchFamily="34" charset="0"/>
              <a:cs typeface="Calibri" panose="020F0502020204030204" pitchFamily="34" charset="0"/>
            </a:rPr>
            <a:t>n</a:t>
          </a:r>
          <a:r>
            <a:rPr lang="it-IT" sz="1600" dirty="0">
              <a:solidFill>
                <a:schemeClr val="tx1"/>
              </a:solidFill>
              <a:latin typeface="Calibri" panose="020F0502020204030204" pitchFamily="34" charset="0"/>
              <a:cs typeface="Calibri" panose="020F0502020204030204" pitchFamily="34" charset="0"/>
            </a:rPr>
            <a:t>=2433)</a:t>
          </a:r>
        </a:p>
      </dgm:t>
    </dgm:pt>
    <dgm:pt modelId="{74973B7A-8E93-F943-AD4F-F42A4F9C5999}" type="parTrans" cxnId="{4DAEB436-A5D1-3E41-913F-E5F1064A743E}">
      <dgm:prSet/>
      <dgm:spPr/>
      <dgm:t>
        <a:bodyPr/>
        <a:lstStyle/>
        <a:p>
          <a:endParaRPr lang="it-IT"/>
        </a:p>
      </dgm:t>
    </dgm:pt>
    <dgm:pt modelId="{A28057C5-D4FC-2E48-882E-B80DACB4EB4C}" type="sibTrans" cxnId="{4DAEB436-A5D1-3E41-913F-E5F1064A743E}">
      <dgm:prSet/>
      <dgm:spPr/>
      <dgm:t>
        <a:bodyPr/>
        <a:lstStyle/>
        <a:p>
          <a:endParaRPr lang="it-IT"/>
        </a:p>
      </dgm:t>
    </dgm:pt>
    <dgm:pt modelId="{44FB91A4-F5A2-AA4B-8649-F2054FE8F481}">
      <dgm:prSet custT="1"/>
      <dgm:spPr>
        <a:solidFill>
          <a:schemeClr val="bg1"/>
        </a:solidFill>
        <a:ln>
          <a:solidFill>
            <a:schemeClr val="tx1"/>
          </a:solidFill>
        </a:ln>
      </dgm:spPr>
      <dgm:t>
        <a:bodyPr/>
        <a:lstStyle/>
        <a:p>
          <a:r>
            <a:rPr lang="it-IT" sz="1600" dirty="0">
              <a:solidFill>
                <a:schemeClr val="tx1"/>
              </a:solidFill>
              <a:latin typeface="Calibri" panose="020F0502020204030204" pitchFamily="34" charset="0"/>
              <a:cs typeface="Calibri" panose="020F0502020204030204" pitchFamily="34" charset="0"/>
            </a:rPr>
            <a:t>Soggetti con tutti i KPI non</a:t>
          </a:r>
          <a:br>
            <a:rPr lang="it-IT" sz="1600" dirty="0">
              <a:solidFill>
                <a:schemeClr val="tx1"/>
              </a:solidFill>
              <a:latin typeface="Calibri" panose="020F0502020204030204" pitchFamily="34" charset="0"/>
              <a:cs typeface="Calibri" panose="020F0502020204030204" pitchFamily="34" charset="0"/>
            </a:rPr>
          </a:br>
          <a:r>
            <a:rPr lang="it-IT" sz="1600" dirty="0">
              <a:solidFill>
                <a:schemeClr val="tx1"/>
              </a:solidFill>
              <a:latin typeface="Calibri" panose="020F0502020204030204" pitchFamily="34" charset="0"/>
              <a:cs typeface="Calibri" panose="020F0502020204030204" pitchFamily="34" charset="0"/>
            </a:rPr>
            <a:t>mancanti (</a:t>
          </a:r>
          <a:r>
            <a:rPr lang="it-IT" sz="1600" dirty="0" err="1">
              <a:solidFill>
                <a:schemeClr val="tx1"/>
              </a:solidFill>
              <a:latin typeface="Calibri" panose="020F0502020204030204" pitchFamily="34" charset="0"/>
              <a:cs typeface="Calibri" panose="020F0502020204030204" pitchFamily="34" charset="0"/>
            </a:rPr>
            <a:t>n</a:t>
          </a:r>
          <a:r>
            <a:rPr lang="it-IT" sz="1600" dirty="0">
              <a:solidFill>
                <a:schemeClr val="tx1"/>
              </a:solidFill>
              <a:latin typeface="Calibri" panose="020F0502020204030204" pitchFamily="34" charset="0"/>
              <a:cs typeface="Calibri" panose="020F0502020204030204" pitchFamily="34" charset="0"/>
            </a:rPr>
            <a:t>=1869)</a:t>
          </a:r>
          <a:r>
            <a:rPr lang="it-IT" sz="1600" dirty="0">
              <a:latin typeface="Calibri" panose="020F0502020204030204" pitchFamily="34" charset="0"/>
              <a:cs typeface="Calibri" panose="020F0502020204030204" pitchFamily="34" charset="0"/>
            </a:rPr>
            <a:t>)</a:t>
          </a:r>
        </a:p>
      </dgm:t>
    </dgm:pt>
    <dgm:pt modelId="{EA9BEECA-B6C4-C845-B7A0-A3B6D2C9AE8A}" type="parTrans" cxnId="{B08A153F-3464-9E49-98D1-AB038025E0FE}">
      <dgm:prSet/>
      <dgm:spPr/>
      <dgm:t>
        <a:bodyPr/>
        <a:lstStyle/>
        <a:p>
          <a:endParaRPr lang="it-IT"/>
        </a:p>
      </dgm:t>
    </dgm:pt>
    <dgm:pt modelId="{F133D49B-7701-7444-972B-E88916C9F141}" type="sibTrans" cxnId="{B08A153F-3464-9E49-98D1-AB038025E0FE}">
      <dgm:prSet/>
      <dgm:spPr/>
      <dgm:t>
        <a:bodyPr/>
        <a:lstStyle/>
        <a:p>
          <a:endParaRPr lang="it-IT"/>
        </a:p>
      </dgm:t>
    </dgm:pt>
    <dgm:pt modelId="{7AB8EF08-936E-0749-9E8F-8B996DAD0B50}" type="pres">
      <dgm:prSet presAssocID="{9C299E94-15FD-424F-8FC2-A57678EAACCA}" presName="Name0" presStyleCnt="0">
        <dgm:presLayoutVars>
          <dgm:dir/>
          <dgm:resizeHandles val="exact"/>
        </dgm:presLayoutVars>
      </dgm:prSet>
      <dgm:spPr/>
    </dgm:pt>
    <dgm:pt modelId="{9AE644BA-6CF4-4044-9201-2EDE0CFD20B7}" type="pres">
      <dgm:prSet presAssocID="{6BCF90C8-0FA1-CA44-BF66-272B8FBE6298}" presName="node" presStyleLbl="node1" presStyleIdx="0" presStyleCnt="4">
        <dgm:presLayoutVars>
          <dgm:bulletEnabled val="1"/>
        </dgm:presLayoutVars>
      </dgm:prSet>
      <dgm:spPr/>
    </dgm:pt>
    <dgm:pt modelId="{26F6D741-D773-5642-B359-407DE25D016B}" type="pres">
      <dgm:prSet presAssocID="{8720FC2C-10A4-4548-A9F3-752B88024868}" presName="sibTrans" presStyleLbl="sibTrans2D1" presStyleIdx="0" presStyleCnt="3"/>
      <dgm:spPr/>
    </dgm:pt>
    <dgm:pt modelId="{19815119-0AEF-2E43-AD91-052313641451}" type="pres">
      <dgm:prSet presAssocID="{8720FC2C-10A4-4548-A9F3-752B88024868}" presName="connectorText" presStyleLbl="sibTrans2D1" presStyleIdx="0" presStyleCnt="3"/>
      <dgm:spPr/>
    </dgm:pt>
    <dgm:pt modelId="{3D4AE671-A3C8-EF46-B21C-82771E319D86}" type="pres">
      <dgm:prSet presAssocID="{ED68A33F-5BDB-F543-840E-176973D0ADE4}" presName="node" presStyleLbl="node1" presStyleIdx="1" presStyleCnt="4">
        <dgm:presLayoutVars>
          <dgm:bulletEnabled val="1"/>
        </dgm:presLayoutVars>
      </dgm:prSet>
      <dgm:spPr/>
    </dgm:pt>
    <dgm:pt modelId="{1E614173-A495-FD4D-871D-2A99840DACF0}" type="pres">
      <dgm:prSet presAssocID="{D1A423C5-C4FE-9044-8D10-6D17381ABA70}" presName="sibTrans" presStyleLbl="sibTrans2D1" presStyleIdx="1" presStyleCnt="3"/>
      <dgm:spPr/>
    </dgm:pt>
    <dgm:pt modelId="{40A7C5EB-3853-DB45-842E-8827303339E7}" type="pres">
      <dgm:prSet presAssocID="{D1A423C5-C4FE-9044-8D10-6D17381ABA70}" presName="connectorText" presStyleLbl="sibTrans2D1" presStyleIdx="1" presStyleCnt="3"/>
      <dgm:spPr/>
    </dgm:pt>
    <dgm:pt modelId="{6D7572FD-6761-E647-BDDC-F5D31311229D}" type="pres">
      <dgm:prSet presAssocID="{D8634755-52E7-7543-9DCD-56B56A42E5E7}" presName="node" presStyleLbl="node1" presStyleIdx="2" presStyleCnt="4">
        <dgm:presLayoutVars>
          <dgm:bulletEnabled val="1"/>
        </dgm:presLayoutVars>
      </dgm:prSet>
      <dgm:spPr/>
    </dgm:pt>
    <dgm:pt modelId="{86BA652D-52BA-5048-986D-5211320E2902}" type="pres">
      <dgm:prSet presAssocID="{A28057C5-D4FC-2E48-882E-B80DACB4EB4C}" presName="sibTrans" presStyleLbl="sibTrans2D1" presStyleIdx="2" presStyleCnt="3"/>
      <dgm:spPr/>
    </dgm:pt>
    <dgm:pt modelId="{52C37987-2F08-C74D-A536-6F4DBE87331F}" type="pres">
      <dgm:prSet presAssocID="{A28057C5-D4FC-2E48-882E-B80DACB4EB4C}" presName="connectorText" presStyleLbl="sibTrans2D1" presStyleIdx="2" presStyleCnt="3"/>
      <dgm:spPr/>
    </dgm:pt>
    <dgm:pt modelId="{4739FF80-98CC-874D-94B1-7628BDC753C3}" type="pres">
      <dgm:prSet presAssocID="{44FB91A4-F5A2-AA4B-8649-F2054FE8F481}" presName="node" presStyleLbl="node1" presStyleIdx="3" presStyleCnt="4">
        <dgm:presLayoutVars>
          <dgm:bulletEnabled val="1"/>
        </dgm:presLayoutVars>
      </dgm:prSet>
      <dgm:spPr/>
    </dgm:pt>
  </dgm:ptLst>
  <dgm:cxnLst>
    <dgm:cxn modelId="{8131AC09-A4F1-FD4D-8E9E-CB610D844F7E}" srcId="{9C299E94-15FD-424F-8FC2-A57678EAACCA}" destId="{ED68A33F-5BDB-F543-840E-176973D0ADE4}" srcOrd="1" destOrd="0" parTransId="{C0A7C22D-AE36-7F42-A205-EF60639259AD}" sibTransId="{D1A423C5-C4FE-9044-8D10-6D17381ABA70}"/>
    <dgm:cxn modelId="{DA28AE1D-280D-8C47-A712-5EE31802C4B0}" type="presOf" srcId="{D8634755-52E7-7543-9DCD-56B56A42E5E7}" destId="{6D7572FD-6761-E647-BDDC-F5D31311229D}" srcOrd="0" destOrd="0" presId="urn:microsoft.com/office/officeart/2005/8/layout/process1"/>
    <dgm:cxn modelId="{FF6F2A2A-2B3A-F24A-BA80-89C051599302}" type="presOf" srcId="{6BCF90C8-0FA1-CA44-BF66-272B8FBE6298}" destId="{9AE644BA-6CF4-4044-9201-2EDE0CFD20B7}" srcOrd="0" destOrd="0" presId="urn:microsoft.com/office/officeart/2005/8/layout/process1"/>
    <dgm:cxn modelId="{0561F72B-25D9-E344-9E8B-72ED953A1986}" type="presOf" srcId="{ED68A33F-5BDB-F543-840E-176973D0ADE4}" destId="{3D4AE671-A3C8-EF46-B21C-82771E319D86}" srcOrd="0" destOrd="0" presId="urn:microsoft.com/office/officeart/2005/8/layout/process1"/>
    <dgm:cxn modelId="{38816F2F-5949-7C44-9D18-D3E35B8353FC}" type="presOf" srcId="{D1A423C5-C4FE-9044-8D10-6D17381ABA70}" destId="{1E614173-A495-FD4D-871D-2A99840DACF0}" srcOrd="0" destOrd="0" presId="urn:microsoft.com/office/officeart/2005/8/layout/process1"/>
    <dgm:cxn modelId="{4DAEB436-A5D1-3E41-913F-E5F1064A743E}" srcId="{9C299E94-15FD-424F-8FC2-A57678EAACCA}" destId="{D8634755-52E7-7543-9DCD-56B56A42E5E7}" srcOrd="2" destOrd="0" parTransId="{74973B7A-8E93-F943-AD4F-F42A4F9C5999}" sibTransId="{A28057C5-D4FC-2E48-882E-B80DACB4EB4C}"/>
    <dgm:cxn modelId="{B08A153F-3464-9E49-98D1-AB038025E0FE}" srcId="{9C299E94-15FD-424F-8FC2-A57678EAACCA}" destId="{44FB91A4-F5A2-AA4B-8649-F2054FE8F481}" srcOrd="3" destOrd="0" parTransId="{EA9BEECA-B6C4-C845-B7A0-A3B6D2C9AE8A}" sibTransId="{F133D49B-7701-7444-972B-E88916C9F141}"/>
    <dgm:cxn modelId="{6B556F4A-5382-FE4E-BFFA-7846434AF198}" type="presOf" srcId="{A28057C5-D4FC-2E48-882E-B80DACB4EB4C}" destId="{86BA652D-52BA-5048-986D-5211320E2902}" srcOrd="0" destOrd="0" presId="urn:microsoft.com/office/officeart/2005/8/layout/process1"/>
    <dgm:cxn modelId="{C384AF82-5B9C-D942-BB13-A9456A45C855}" type="presOf" srcId="{8720FC2C-10A4-4548-A9F3-752B88024868}" destId="{26F6D741-D773-5642-B359-407DE25D016B}" srcOrd="0" destOrd="0" presId="urn:microsoft.com/office/officeart/2005/8/layout/process1"/>
    <dgm:cxn modelId="{FC97A59A-F02E-1D4D-9BBE-62A7094EC60A}" type="presOf" srcId="{8720FC2C-10A4-4548-A9F3-752B88024868}" destId="{19815119-0AEF-2E43-AD91-052313641451}" srcOrd="1" destOrd="0" presId="urn:microsoft.com/office/officeart/2005/8/layout/process1"/>
    <dgm:cxn modelId="{632512B0-C74E-EE4C-A4ED-8BD9A9523ECA}" type="presOf" srcId="{D1A423C5-C4FE-9044-8D10-6D17381ABA70}" destId="{40A7C5EB-3853-DB45-842E-8827303339E7}" srcOrd="1" destOrd="0" presId="urn:microsoft.com/office/officeart/2005/8/layout/process1"/>
    <dgm:cxn modelId="{E1745ED2-3C68-7A43-AE53-99B9518F6793}" srcId="{9C299E94-15FD-424F-8FC2-A57678EAACCA}" destId="{6BCF90C8-0FA1-CA44-BF66-272B8FBE6298}" srcOrd="0" destOrd="0" parTransId="{B0FB82BC-2DE7-AD44-A14A-614B846F6D1D}" sibTransId="{8720FC2C-10A4-4548-A9F3-752B88024868}"/>
    <dgm:cxn modelId="{E39465D3-E8A0-7249-9A85-CD72A8F4CD10}" type="presOf" srcId="{A28057C5-D4FC-2E48-882E-B80DACB4EB4C}" destId="{52C37987-2F08-C74D-A536-6F4DBE87331F}" srcOrd="1" destOrd="0" presId="urn:microsoft.com/office/officeart/2005/8/layout/process1"/>
    <dgm:cxn modelId="{65E793E8-2255-814C-B93A-503212000540}" type="presOf" srcId="{44FB91A4-F5A2-AA4B-8649-F2054FE8F481}" destId="{4739FF80-98CC-874D-94B1-7628BDC753C3}" srcOrd="0" destOrd="0" presId="urn:microsoft.com/office/officeart/2005/8/layout/process1"/>
    <dgm:cxn modelId="{8BCF1EFB-4557-714E-BFAC-98DE251C8136}" type="presOf" srcId="{9C299E94-15FD-424F-8FC2-A57678EAACCA}" destId="{7AB8EF08-936E-0749-9E8F-8B996DAD0B50}" srcOrd="0" destOrd="0" presId="urn:microsoft.com/office/officeart/2005/8/layout/process1"/>
    <dgm:cxn modelId="{772577AA-807D-174D-9C6B-CF8F1930B414}" type="presParOf" srcId="{7AB8EF08-936E-0749-9E8F-8B996DAD0B50}" destId="{9AE644BA-6CF4-4044-9201-2EDE0CFD20B7}" srcOrd="0" destOrd="0" presId="urn:microsoft.com/office/officeart/2005/8/layout/process1"/>
    <dgm:cxn modelId="{8C2A7E4B-D88A-6D45-898F-360B055C2ED4}" type="presParOf" srcId="{7AB8EF08-936E-0749-9E8F-8B996DAD0B50}" destId="{26F6D741-D773-5642-B359-407DE25D016B}" srcOrd="1" destOrd="0" presId="urn:microsoft.com/office/officeart/2005/8/layout/process1"/>
    <dgm:cxn modelId="{617C1B5C-035A-6548-AB51-EB3C1738C93C}" type="presParOf" srcId="{26F6D741-D773-5642-B359-407DE25D016B}" destId="{19815119-0AEF-2E43-AD91-052313641451}" srcOrd="0" destOrd="0" presId="urn:microsoft.com/office/officeart/2005/8/layout/process1"/>
    <dgm:cxn modelId="{7283DD51-D816-2942-B3DB-CD513D612F7F}" type="presParOf" srcId="{7AB8EF08-936E-0749-9E8F-8B996DAD0B50}" destId="{3D4AE671-A3C8-EF46-B21C-82771E319D86}" srcOrd="2" destOrd="0" presId="urn:microsoft.com/office/officeart/2005/8/layout/process1"/>
    <dgm:cxn modelId="{FCB63CCE-8C9F-1D45-9B47-620FB6A0FBF9}" type="presParOf" srcId="{7AB8EF08-936E-0749-9E8F-8B996DAD0B50}" destId="{1E614173-A495-FD4D-871D-2A99840DACF0}" srcOrd="3" destOrd="0" presId="urn:microsoft.com/office/officeart/2005/8/layout/process1"/>
    <dgm:cxn modelId="{3F2F0C78-E9A3-AD42-88E5-710735402100}" type="presParOf" srcId="{1E614173-A495-FD4D-871D-2A99840DACF0}" destId="{40A7C5EB-3853-DB45-842E-8827303339E7}" srcOrd="0" destOrd="0" presId="urn:microsoft.com/office/officeart/2005/8/layout/process1"/>
    <dgm:cxn modelId="{06C50522-4C24-524D-A984-3C2D3595916B}" type="presParOf" srcId="{7AB8EF08-936E-0749-9E8F-8B996DAD0B50}" destId="{6D7572FD-6761-E647-BDDC-F5D31311229D}" srcOrd="4" destOrd="0" presId="urn:microsoft.com/office/officeart/2005/8/layout/process1"/>
    <dgm:cxn modelId="{B4B89931-B813-784D-BF02-8AF6BA1924E2}" type="presParOf" srcId="{7AB8EF08-936E-0749-9E8F-8B996DAD0B50}" destId="{86BA652D-52BA-5048-986D-5211320E2902}" srcOrd="5" destOrd="0" presId="urn:microsoft.com/office/officeart/2005/8/layout/process1"/>
    <dgm:cxn modelId="{6F8FB88A-676D-0242-A4EB-451BB85532A7}" type="presParOf" srcId="{86BA652D-52BA-5048-986D-5211320E2902}" destId="{52C37987-2F08-C74D-A536-6F4DBE87331F}" srcOrd="0" destOrd="0" presId="urn:microsoft.com/office/officeart/2005/8/layout/process1"/>
    <dgm:cxn modelId="{62AC2992-77A6-1148-A6ED-8428DCBB8A1D}" type="presParOf" srcId="{7AB8EF08-936E-0749-9E8F-8B996DAD0B50}" destId="{4739FF80-98CC-874D-94B1-7628BDC753C3}"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E644BA-6CF4-4044-9201-2EDE0CFD20B7}">
      <dsp:nvSpPr>
        <dsp:cNvPr id="0" name=""/>
        <dsp:cNvSpPr/>
      </dsp:nvSpPr>
      <dsp:spPr>
        <a:xfrm>
          <a:off x="3322" y="88218"/>
          <a:ext cx="1452729" cy="1116785"/>
        </a:xfrm>
        <a:prstGeom prst="roundRect">
          <a:avLst>
            <a:gd name="adj" fmla="val 10000"/>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Soggetti estratti il 25/01/2024 (</a:t>
          </a:r>
          <a:r>
            <a:rPr lang="it-IT" sz="1600" kern="1200" dirty="0" err="1">
              <a:solidFill>
                <a:schemeClr val="tx1"/>
              </a:solidFill>
              <a:latin typeface="Calibri" panose="020F0502020204030204" pitchFamily="34" charset="0"/>
              <a:cs typeface="Calibri" panose="020F0502020204030204" pitchFamily="34" charset="0"/>
            </a:rPr>
            <a:t>n</a:t>
          </a:r>
          <a:r>
            <a:rPr lang="it-IT" sz="1600" kern="1200" dirty="0">
              <a:solidFill>
                <a:schemeClr val="tx1"/>
              </a:solidFill>
              <a:latin typeface="Calibri" panose="020F0502020204030204" pitchFamily="34" charset="0"/>
              <a:cs typeface="Calibri" panose="020F0502020204030204" pitchFamily="34" charset="0"/>
            </a:rPr>
            <a:t>=2910)</a:t>
          </a:r>
        </a:p>
      </dsp:txBody>
      <dsp:txXfrm>
        <a:off x="36032" y="120928"/>
        <a:ext cx="1387309" cy="1051365"/>
      </dsp:txXfrm>
    </dsp:sp>
    <dsp:sp modelId="{26F6D741-D773-5642-B359-407DE25D016B}">
      <dsp:nvSpPr>
        <dsp:cNvPr id="0" name=""/>
        <dsp:cNvSpPr/>
      </dsp:nvSpPr>
      <dsp:spPr>
        <a:xfrm>
          <a:off x="1601325" y="466473"/>
          <a:ext cx="307978" cy="3602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it-IT" sz="1500" kern="1200"/>
        </a:p>
      </dsp:txBody>
      <dsp:txXfrm>
        <a:off x="1601325" y="538528"/>
        <a:ext cx="215585" cy="216166"/>
      </dsp:txXfrm>
    </dsp:sp>
    <dsp:sp modelId="{3D4AE671-A3C8-EF46-B21C-82771E319D86}">
      <dsp:nvSpPr>
        <dsp:cNvPr id="0" name=""/>
        <dsp:cNvSpPr/>
      </dsp:nvSpPr>
      <dsp:spPr>
        <a:xfrm>
          <a:off x="2037144" y="88218"/>
          <a:ext cx="1452729" cy="1116785"/>
        </a:xfrm>
        <a:prstGeom prst="roundRect">
          <a:avLst>
            <a:gd name="adj" fmla="val 10000"/>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Soggetti operati (</a:t>
          </a:r>
          <a:r>
            <a:rPr lang="it-IT" sz="1600" kern="1200" dirty="0" err="1">
              <a:solidFill>
                <a:schemeClr val="tx1"/>
              </a:solidFill>
              <a:latin typeface="Calibri" panose="020F0502020204030204" pitchFamily="34" charset="0"/>
              <a:cs typeface="Calibri" panose="020F0502020204030204" pitchFamily="34" charset="0"/>
            </a:rPr>
            <a:t>n</a:t>
          </a:r>
          <a:r>
            <a:rPr lang="it-IT" sz="1600" kern="1200" dirty="0">
              <a:solidFill>
                <a:schemeClr val="tx1"/>
              </a:solidFill>
              <a:latin typeface="Calibri" panose="020F0502020204030204" pitchFamily="34" charset="0"/>
              <a:cs typeface="Calibri" panose="020F0502020204030204" pitchFamily="34" charset="0"/>
            </a:rPr>
            <a:t>=2833)</a:t>
          </a:r>
        </a:p>
      </dsp:txBody>
      <dsp:txXfrm>
        <a:off x="2069854" y="120928"/>
        <a:ext cx="1387309" cy="1051365"/>
      </dsp:txXfrm>
    </dsp:sp>
    <dsp:sp modelId="{1E614173-A495-FD4D-871D-2A99840DACF0}">
      <dsp:nvSpPr>
        <dsp:cNvPr id="0" name=""/>
        <dsp:cNvSpPr/>
      </dsp:nvSpPr>
      <dsp:spPr>
        <a:xfrm>
          <a:off x="3635147" y="466473"/>
          <a:ext cx="307978" cy="3602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it-IT" sz="1500" kern="1200"/>
        </a:p>
      </dsp:txBody>
      <dsp:txXfrm>
        <a:off x="3635147" y="538528"/>
        <a:ext cx="215585" cy="216166"/>
      </dsp:txXfrm>
    </dsp:sp>
    <dsp:sp modelId="{6D7572FD-6761-E647-BDDC-F5D31311229D}">
      <dsp:nvSpPr>
        <dsp:cNvPr id="0" name=""/>
        <dsp:cNvSpPr/>
      </dsp:nvSpPr>
      <dsp:spPr>
        <a:xfrm>
          <a:off x="4070965" y="88218"/>
          <a:ext cx="1452729" cy="1116785"/>
        </a:xfrm>
        <a:prstGeom prst="roundRect">
          <a:avLst>
            <a:gd name="adj" fmla="val 10000"/>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Soggetti con punteggio CAS alla dimissione (</a:t>
          </a:r>
          <a:r>
            <a:rPr lang="it-IT" sz="1600" kern="1200" dirty="0" err="1">
              <a:solidFill>
                <a:schemeClr val="tx1"/>
              </a:solidFill>
              <a:latin typeface="Calibri" panose="020F0502020204030204" pitchFamily="34" charset="0"/>
              <a:cs typeface="Calibri" panose="020F0502020204030204" pitchFamily="34" charset="0"/>
            </a:rPr>
            <a:t>n</a:t>
          </a:r>
          <a:r>
            <a:rPr lang="it-IT" sz="1600" kern="1200" dirty="0">
              <a:solidFill>
                <a:schemeClr val="tx1"/>
              </a:solidFill>
              <a:latin typeface="Calibri" panose="020F0502020204030204" pitchFamily="34" charset="0"/>
              <a:cs typeface="Calibri" panose="020F0502020204030204" pitchFamily="34" charset="0"/>
            </a:rPr>
            <a:t>=2433)</a:t>
          </a:r>
        </a:p>
      </dsp:txBody>
      <dsp:txXfrm>
        <a:off x="4103675" y="120928"/>
        <a:ext cx="1387309" cy="1051365"/>
      </dsp:txXfrm>
    </dsp:sp>
    <dsp:sp modelId="{86BA652D-52BA-5048-986D-5211320E2902}">
      <dsp:nvSpPr>
        <dsp:cNvPr id="0" name=""/>
        <dsp:cNvSpPr/>
      </dsp:nvSpPr>
      <dsp:spPr>
        <a:xfrm>
          <a:off x="5668968" y="466473"/>
          <a:ext cx="307978" cy="3602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it-IT" sz="1500" kern="1200"/>
        </a:p>
      </dsp:txBody>
      <dsp:txXfrm>
        <a:off x="5668968" y="538528"/>
        <a:ext cx="215585" cy="216166"/>
      </dsp:txXfrm>
    </dsp:sp>
    <dsp:sp modelId="{4739FF80-98CC-874D-94B1-7628BDC753C3}">
      <dsp:nvSpPr>
        <dsp:cNvPr id="0" name=""/>
        <dsp:cNvSpPr/>
      </dsp:nvSpPr>
      <dsp:spPr>
        <a:xfrm>
          <a:off x="6104787" y="88218"/>
          <a:ext cx="1452729" cy="1116785"/>
        </a:xfrm>
        <a:prstGeom prst="roundRect">
          <a:avLst>
            <a:gd name="adj" fmla="val 10000"/>
          </a:avLst>
        </a:prstGeom>
        <a:solidFill>
          <a:schemeClr val="bg1"/>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latin typeface="Calibri" panose="020F0502020204030204" pitchFamily="34" charset="0"/>
              <a:cs typeface="Calibri" panose="020F0502020204030204" pitchFamily="34" charset="0"/>
            </a:rPr>
            <a:t>Soggetti con tutti i KPI non</a:t>
          </a:r>
          <a:br>
            <a:rPr lang="it-IT" sz="1600" kern="1200" dirty="0">
              <a:solidFill>
                <a:schemeClr val="tx1"/>
              </a:solidFill>
              <a:latin typeface="Calibri" panose="020F0502020204030204" pitchFamily="34" charset="0"/>
              <a:cs typeface="Calibri" panose="020F0502020204030204" pitchFamily="34" charset="0"/>
            </a:rPr>
          </a:br>
          <a:r>
            <a:rPr lang="it-IT" sz="1600" kern="1200" dirty="0">
              <a:solidFill>
                <a:schemeClr val="tx1"/>
              </a:solidFill>
              <a:latin typeface="Calibri" panose="020F0502020204030204" pitchFamily="34" charset="0"/>
              <a:cs typeface="Calibri" panose="020F0502020204030204" pitchFamily="34" charset="0"/>
            </a:rPr>
            <a:t>mancanti (</a:t>
          </a:r>
          <a:r>
            <a:rPr lang="it-IT" sz="1600" kern="1200" dirty="0" err="1">
              <a:solidFill>
                <a:schemeClr val="tx1"/>
              </a:solidFill>
              <a:latin typeface="Calibri" panose="020F0502020204030204" pitchFamily="34" charset="0"/>
              <a:cs typeface="Calibri" panose="020F0502020204030204" pitchFamily="34" charset="0"/>
            </a:rPr>
            <a:t>n</a:t>
          </a:r>
          <a:r>
            <a:rPr lang="it-IT" sz="1600" kern="1200" dirty="0">
              <a:solidFill>
                <a:schemeClr val="tx1"/>
              </a:solidFill>
              <a:latin typeface="Calibri" panose="020F0502020204030204" pitchFamily="34" charset="0"/>
              <a:cs typeface="Calibri" panose="020F0502020204030204" pitchFamily="34" charset="0"/>
            </a:rPr>
            <a:t>=1869)</a:t>
          </a:r>
          <a:r>
            <a:rPr lang="it-IT" sz="1600" kern="1200" dirty="0">
              <a:latin typeface="Calibri" panose="020F0502020204030204" pitchFamily="34" charset="0"/>
              <a:cs typeface="Calibri" panose="020F0502020204030204" pitchFamily="34" charset="0"/>
            </a:rPr>
            <a:t>)</a:t>
          </a:r>
        </a:p>
      </dsp:txBody>
      <dsp:txXfrm>
        <a:off x="6137497" y="120928"/>
        <a:ext cx="1387309" cy="105136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B490CA-D206-4180-9359-B33E38818C8A}" type="datetimeFigureOut">
              <a:rPr lang="it-IT" smtClean="0"/>
              <a:t>27/05/2025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891CED-B26A-485D-BA92-8DC3A74EB14C}" type="slidenum">
              <a:rPr lang="it-IT" smtClean="0"/>
              <a:t>‹N›</a:t>
            </a:fld>
            <a:endParaRPr lang="it-IT"/>
          </a:p>
        </p:txBody>
      </p:sp>
    </p:spTree>
    <p:extLst>
      <p:ext uri="{BB962C8B-B14F-4D97-AF65-F5344CB8AC3E}">
        <p14:creationId xmlns:p14="http://schemas.microsoft.com/office/powerpoint/2010/main" val="3516634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Rectangle 6"/>
          <p:cNvSpPr>
            <a:spLocks noGrp="1" noChangeArrowheads="1"/>
          </p:cNvSpPr>
          <p:nvPr>
            <p:ph type="sldNum" sz="quarter"/>
          </p:nvPr>
        </p:nvSpPr>
        <p:spPr>
          <a:noFill/>
        </p:spPr>
        <p:txBody>
          <a:bodyPr/>
          <a:lstStyle/>
          <a:p>
            <a:fld id="{0E78A471-D789-41F3-8A64-F8CE717DD838}" type="slidenum">
              <a:rPr lang="en-GB"/>
              <a:pPr/>
              <a:t>4</a:t>
            </a:fld>
            <a:endParaRPr lang="en-GB"/>
          </a:p>
        </p:txBody>
      </p:sp>
      <p:sp>
        <p:nvSpPr>
          <p:cNvPr id="4099" name="Rectangle 1"/>
          <p:cNvSpPr txBox="1">
            <a:spLocks noGrp="1" noRot="1" noChangeAspect="1" noChangeArrowheads="1" noTextEdit="1"/>
          </p:cNvSpPr>
          <p:nvPr>
            <p:ph type="sldImg"/>
          </p:nvPr>
        </p:nvSpPr>
        <p:spPr>
          <a:xfrm>
            <a:off x="90488" y="754063"/>
            <a:ext cx="6615112" cy="3721100"/>
          </a:xfrm>
          <a:solidFill>
            <a:srgbClr val="FFFFFF"/>
          </a:solidFill>
          <a:ln>
            <a:solidFill>
              <a:srgbClr val="000000"/>
            </a:solidFill>
            <a:miter lim="800000"/>
          </a:ln>
        </p:spPr>
      </p:sp>
      <p:sp>
        <p:nvSpPr>
          <p:cNvPr id="4100" name="Text Box 2"/>
          <p:cNvSpPr txBox="1">
            <a:spLocks noGrp="1" noChangeArrowheads="1"/>
          </p:cNvSpPr>
          <p:nvPr>
            <p:ph type="body" idx="1"/>
          </p:nvPr>
        </p:nvSpPr>
        <p:spPr>
          <a:xfrm>
            <a:off x="679482" y="4714969"/>
            <a:ext cx="5438711" cy="4467355"/>
          </a:xfrm>
          <a:noFill/>
          <a:ln/>
        </p:spPr>
        <p:txBody>
          <a:bodyPr tIns="9279"/>
          <a:lstStyle/>
          <a:p>
            <a:pPr algn="just">
              <a:lnSpc>
                <a:spcPct val="93000"/>
              </a:lnSpc>
              <a:spcBef>
                <a:spcPct val="0"/>
              </a:spcBef>
              <a:tabLst>
                <a:tab pos="634643" algn="l"/>
                <a:tab pos="1269286" algn="l"/>
                <a:tab pos="1903929" algn="l"/>
                <a:tab pos="2538573" algn="l"/>
                <a:tab pos="3173216" algn="l"/>
                <a:tab pos="3807859" algn="l"/>
                <a:tab pos="4442502" algn="l"/>
                <a:tab pos="5077145" algn="l"/>
              </a:tabLst>
            </a:pPr>
            <a:endParaRPr lang="en-GB">
              <a:latin typeface="Arial" charset="0"/>
              <a:ea typeface="DejaVu Sans" charset="0"/>
              <a:cs typeface="DejaVu Sans" charset="0"/>
            </a:endParaRPr>
          </a:p>
          <a:p>
            <a:pPr algn="just">
              <a:lnSpc>
                <a:spcPct val="93000"/>
              </a:lnSpc>
              <a:spcBef>
                <a:spcPct val="0"/>
              </a:spcBef>
              <a:tabLst>
                <a:tab pos="634643" algn="l"/>
                <a:tab pos="1269286" algn="l"/>
                <a:tab pos="1903929" algn="l"/>
                <a:tab pos="2538573" algn="l"/>
                <a:tab pos="3173216" algn="l"/>
                <a:tab pos="3807859" algn="l"/>
                <a:tab pos="4442502" algn="l"/>
                <a:tab pos="5077145" algn="l"/>
              </a:tabLst>
            </a:pPr>
            <a:endParaRPr lang="en-GB">
              <a:latin typeface="Arial" charset="0"/>
              <a:ea typeface="DejaVu Sans" charset="0"/>
              <a:cs typeface="DejaVu Sans" charset="0"/>
            </a:endParaRPr>
          </a:p>
          <a:p>
            <a:pPr algn="just">
              <a:lnSpc>
                <a:spcPct val="93000"/>
              </a:lnSpc>
              <a:spcBef>
                <a:spcPct val="0"/>
              </a:spcBef>
              <a:tabLst>
                <a:tab pos="634643" algn="l"/>
                <a:tab pos="1269286" algn="l"/>
                <a:tab pos="1903929" algn="l"/>
                <a:tab pos="2538573" algn="l"/>
                <a:tab pos="3173216" algn="l"/>
                <a:tab pos="3807859" algn="l"/>
                <a:tab pos="4442502" algn="l"/>
                <a:tab pos="5077145" algn="l"/>
              </a:tabLst>
            </a:pPr>
            <a:endParaRPr lang="en-GB">
              <a:latin typeface="Arial" charset="0"/>
              <a:ea typeface="DejaVu Sans" charset="0"/>
              <a:cs typeface="DejaVu Sans" charset="0"/>
            </a:endParaRPr>
          </a:p>
          <a:p>
            <a:pPr algn="just">
              <a:lnSpc>
                <a:spcPct val="93000"/>
              </a:lnSpc>
              <a:spcBef>
                <a:spcPct val="0"/>
              </a:spcBef>
              <a:tabLst>
                <a:tab pos="634643" algn="l"/>
                <a:tab pos="1269286" algn="l"/>
                <a:tab pos="1903929" algn="l"/>
                <a:tab pos="2538573" algn="l"/>
                <a:tab pos="3173216" algn="l"/>
                <a:tab pos="3807859" algn="l"/>
                <a:tab pos="4442502" algn="l"/>
                <a:tab pos="5077145" algn="l"/>
              </a:tabLst>
            </a:pPr>
            <a:r>
              <a:t>Survival in older persons in the general population and with geriatric syndromes (effect of relative risk of mortality). Vertical axis = probability of survival. Horizontal axis = age. Dots = probability of survival until the next year for adults aged 65 and older from the general population and with geriatric syndromes. At age 65, the order of syndromes with the lowest to highest relative risk of mortality is multiple morbidities, cognitive impairment (Mini‐Mental State Examination score &lt;24), chronic inflammation (high C‐reactive protein), frailty (phenotype), disability (activities of daily living), malnutrition (low body mass index), and impaired homeostasis.</a:t>
            </a:r>
          </a:p>
          <a:p>
            <a:endParaRPr/>
          </a:p>
          <a:p>
            <a:r>
              <a:rPr lang="en-GB"/>
              <a:t>© This slide is made available for non-commercial use only. Please note that permission may be required for re-use of images in which the copyright is owned by a third party.</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Times New Roman" panose="02020603050405020304" pitchFamily="18" charset="0"/>
                <a:cs typeface="Times New Roman" panose="02020603050405020304" pitchFamily="18" charset="0"/>
              </a:rPr>
              <a:t>Questo studio osservazionale è stato condotto utilizzando i dati del database dello studio GIOG2.0, raccolti nei centri GIOG di tutta Italia. (cos’è il GIOG?)</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800" dirty="0">
                <a:effectLst/>
                <a:latin typeface="Calibri" panose="020F0502020204030204" pitchFamily="34" charset="0"/>
                <a:cs typeface="Times New Roman" panose="02020603050405020304" pitchFamily="18" charset="0"/>
              </a:rPr>
              <a:t>Il campione è stato raccolto rispettando i seguenti criteri di inclusione e</a:t>
            </a:r>
            <a:r>
              <a:rPr lang="it-IT" sz="1800" dirty="0">
                <a:effectLst/>
                <a:latin typeface="Calibri" panose="020F0502020204030204" pitchFamily="34" charset="0"/>
                <a:ea typeface="Times New Roman" panose="02020603050405020304" pitchFamily="18" charset="0"/>
                <a:cs typeface="Times New Roman" panose="02020603050405020304" pitchFamily="18" charset="0"/>
              </a:rPr>
              <a:t> di esclusione.</a:t>
            </a:r>
            <a:br>
              <a:rPr lang="it-IT" sz="1800" dirty="0">
                <a:effectLst/>
                <a:latin typeface="Calibri" panose="020F0502020204030204" pitchFamily="34" charset="0"/>
                <a:cs typeface="Times New Roman" panose="02020603050405020304" pitchFamily="18" charset="0"/>
              </a:rPr>
            </a:br>
            <a:r>
              <a:rPr lang="it-IT" sz="1800" dirty="0">
                <a:effectLst/>
                <a:latin typeface="Calibri" panose="020F0502020204030204" pitchFamily="34" charset="0"/>
                <a:cs typeface="Times New Roman" panose="02020603050405020304" pitchFamily="18" charset="0"/>
              </a:rPr>
              <a:t>Alla fine della selezione </a:t>
            </a:r>
            <a:r>
              <a:rPr lang="it-IT" sz="2800" dirty="0">
                <a:solidFill>
                  <a:schemeClr val="tx1"/>
                </a:solidFill>
              </a:rPr>
              <a:t>1869</a:t>
            </a:r>
            <a:r>
              <a:rPr lang="it-IT" sz="1800" dirty="0">
                <a:effectLst/>
                <a:latin typeface="Calibri" panose="020F0502020204030204" pitchFamily="34" charset="0"/>
                <a:cs typeface="Times New Roman" panose="02020603050405020304" pitchFamily="18" charset="0"/>
              </a:rPr>
              <a:t> pazienti sono stati reclutati per il nostro studio.</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latin typeface="Calibri" panose="020F0502020204030204" pitchFamily="34" charset="0"/>
                <a:ea typeface="Times New Roman" panose="02020603050405020304" pitchFamily="18" charset="0"/>
                <a:cs typeface="Times New Roman" panose="02020603050405020304" pitchFamily="18" charset="0"/>
              </a:rPr>
              <a:t>pre-frattura e al follow-up di 120 e di 365 giorni</a:t>
            </a:r>
            <a:endParaRPr lang="it-IT" dirty="0"/>
          </a:p>
        </p:txBody>
      </p:sp>
      <p:sp>
        <p:nvSpPr>
          <p:cNvPr id="4" name="Segnaposto numero diapositiva 3"/>
          <p:cNvSpPr>
            <a:spLocks noGrp="1"/>
          </p:cNvSpPr>
          <p:nvPr>
            <p:ph type="sldNum" sz="quarter" idx="5"/>
          </p:nvPr>
        </p:nvSpPr>
        <p:spPr/>
        <p:txBody>
          <a:bodyPr/>
          <a:lstStyle/>
          <a:p>
            <a:fld id="{CB0A4673-B75D-814E-B841-BEAB9CA4BBA3}" type="slidenum">
              <a:rPr lang="it-IT" smtClean="0"/>
              <a:t>6</a:t>
            </a:fld>
            <a:endParaRPr lang="it-IT"/>
          </a:p>
        </p:txBody>
      </p:sp>
    </p:spTree>
    <p:extLst>
      <p:ext uri="{BB962C8B-B14F-4D97-AF65-F5344CB8AC3E}">
        <p14:creationId xmlns:p14="http://schemas.microsoft.com/office/powerpoint/2010/main" val="916904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p>
            <a:endParaRPr lang="it-IT"/>
          </a:p>
        </p:txBody>
      </p:sp>
      <p:sp>
        <p:nvSpPr>
          <p:cNvPr id="76803" name="Text Box 2"/>
          <p:cNvSpPr>
            <a:spLocks noGrp="1" noChangeArrowheads="1"/>
          </p:cNvSpPr>
          <p:nvPr>
            <p:ph type="body"/>
          </p:nvPr>
        </p:nvSpPr>
        <p:spPr>
          <a:xfrm>
            <a:off x="1046163" y="4352925"/>
            <a:ext cx="4770437" cy="3478213"/>
          </a:xfrm>
          <a:noFill/>
          <a:ln/>
        </p:spPr>
        <p:txBody>
          <a:bodyPr lIns="0" tIns="0" rIns="0" bIns="0"/>
          <a:lstStyle/>
          <a:p>
            <a:pPr marL="76200" indent="-76200" eaLnBrk="1">
              <a:lnSpc>
                <a:spcPct val="93000"/>
              </a:lnSpc>
              <a:spcBef>
                <a:spcPct val="0"/>
              </a:spcBef>
              <a:buSzPct val="45000"/>
              <a:tabLst>
                <a:tab pos="649288" algn="l"/>
                <a:tab pos="1298575" algn="l"/>
                <a:tab pos="1947863" algn="l"/>
                <a:tab pos="2597150" algn="l"/>
                <a:tab pos="3248025" algn="l"/>
                <a:tab pos="3897313" algn="l"/>
                <a:tab pos="4546600" algn="l"/>
              </a:tabLst>
            </a:pPr>
            <a:r>
              <a:rPr lang="en-GB">
                <a:ea typeface="msgothic"/>
                <a:cs typeface="msgothic"/>
              </a:rPr>
              <a:t>EWGSOP-suggested algorithm for sarcopenia case finding in older individuals.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PlaceHolder 1"/>
          <p:cNvSpPr>
            <a:spLocks noGrp="1" noRot="1" noChangeAspect="1"/>
          </p:cNvSpPr>
          <p:nvPr>
            <p:ph type="sldImg"/>
          </p:nvPr>
        </p:nvSpPr>
        <p:spPr>
          <a:xfrm>
            <a:off x="533400" y="763588"/>
            <a:ext cx="6705600" cy="3771900"/>
          </a:xfrm>
          <a:prstGeom prst="rect">
            <a:avLst/>
          </a:prstGeom>
        </p:spPr>
      </p:sp>
      <p:sp>
        <p:nvSpPr>
          <p:cNvPr id="112" name="PlaceHolder 2"/>
          <p:cNvSpPr>
            <a:spLocks noGrp="1"/>
          </p:cNvSpPr>
          <p:nvPr>
            <p:ph type="body"/>
          </p:nvPr>
        </p:nvSpPr>
        <p:spPr>
          <a:xfrm>
            <a:off x="777960" y="4776840"/>
            <a:ext cx="6216480" cy="4525200"/>
          </a:xfrm>
          <a:prstGeom prst="rect">
            <a:avLst/>
          </a:prstGeom>
        </p:spPr>
        <p:txBody>
          <a:bodyPr lIns="0" tIns="0" rIns="0" bIns="0"/>
          <a:lstStyle/>
          <a:p>
            <a:r>
              <a:rPr lang="en-US" sz="900" b="0" strike="noStrike" spc="-1">
                <a:latin typeface="Arial"/>
              </a:rPr>
              <a:t>Prevention and treatment of malnutrition and low-intake dehydration - Screening for malnutrition.</a:t>
            </a:r>
          </a:p>
          <a:p>
            <a:endParaRPr lang="en-US" sz="900" b="0" strike="noStrike" spc="-1">
              <a:latin typeface="Arial"/>
            </a:endParaRPr>
          </a:p>
          <a:p>
            <a:endParaRPr lang="en-US" sz="900" b="0" strike="noStrike" spc="-1">
              <a:latin typeface="Arial"/>
            </a:endParaRPr>
          </a:p>
          <a:p>
            <a:endParaRPr lang="en-US" sz="900" b="0" strike="noStrike" spc="-1">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PlaceHolder 1"/>
          <p:cNvSpPr>
            <a:spLocks noGrp="1" noRot="1" noChangeAspect="1"/>
          </p:cNvSpPr>
          <p:nvPr>
            <p:ph type="sldImg"/>
          </p:nvPr>
        </p:nvSpPr>
        <p:spPr>
          <a:xfrm>
            <a:off x="533400" y="763588"/>
            <a:ext cx="6705600" cy="3771900"/>
          </a:xfrm>
          <a:prstGeom prst="rect">
            <a:avLst/>
          </a:prstGeom>
        </p:spPr>
      </p:sp>
      <p:sp>
        <p:nvSpPr>
          <p:cNvPr id="110" name="PlaceHolder 2"/>
          <p:cNvSpPr>
            <a:spLocks noGrp="1"/>
          </p:cNvSpPr>
          <p:nvPr>
            <p:ph type="body"/>
          </p:nvPr>
        </p:nvSpPr>
        <p:spPr>
          <a:xfrm>
            <a:off x="777960" y="4776840"/>
            <a:ext cx="6216480" cy="4525200"/>
          </a:xfrm>
          <a:prstGeom prst="rect">
            <a:avLst/>
          </a:prstGeom>
        </p:spPr>
        <p:txBody>
          <a:bodyPr lIns="0" tIns="0" rIns="0" bIns="0"/>
          <a:lstStyle/>
          <a:p>
            <a:r>
              <a:rPr lang="en-US" sz="900" b="0" strike="noStrike" spc="-1">
                <a:latin typeface="Arial"/>
              </a:rPr>
              <a:t>General principles of nutrition care. EN, enteral nutrition.</a:t>
            </a:r>
          </a:p>
          <a:p>
            <a:endParaRPr lang="en-US" sz="900" b="0" strike="noStrike" spc="-1">
              <a:latin typeface="Arial"/>
            </a:endParaRPr>
          </a:p>
          <a:p>
            <a:endParaRPr lang="en-US" sz="900" b="0" strike="noStrike" spc="-1">
              <a:latin typeface="Arial"/>
            </a:endParaRPr>
          </a:p>
          <a:p>
            <a:endParaRPr lang="en-US" sz="900" b="0" strike="noStrike" spc="-1">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PlaceHolder 1"/>
          <p:cNvSpPr>
            <a:spLocks noGrp="1" noRot="1" noChangeAspect="1"/>
          </p:cNvSpPr>
          <p:nvPr>
            <p:ph type="sldImg"/>
          </p:nvPr>
        </p:nvSpPr>
        <p:spPr>
          <a:xfrm>
            <a:off x="533400" y="763588"/>
            <a:ext cx="6705600" cy="3771900"/>
          </a:xfrm>
          <a:prstGeom prst="rect">
            <a:avLst/>
          </a:prstGeom>
        </p:spPr>
      </p:sp>
      <p:sp>
        <p:nvSpPr>
          <p:cNvPr id="110" name="PlaceHolder 2"/>
          <p:cNvSpPr>
            <a:spLocks noGrp="1"/>
          </p:cNvSpPr>
          <p:nvPr>
            <p:ph type="body"/>
          </p:nvPr>
        </p:nvSpPr>
        <p:spPr>
          <a:xfrm>
            <a:off x="777960" y="4776840"/>
            <a:ext cx="6216480" cy="4525200"/>
          </a:xfrm>
          <a:prstGeom prst="rect">
            <a:avLst/>
          </a:prstGeom>
        </p:spPr>
        <p:txBody>
          <a:bodyPr lIns="0" tIns="0" rIns="0" bIns="0"/>
          <a:lstStyle/>
          <a:p>
            <a:r>
              <a:rPr lang="en-US" sz="900" b="0" strike="noStrike" spc="-1">
                <a:latin typeface="Arial"/>
              </a:rPr>
              <a:t>General principles of nutrition care. EN, enteral nutrition.</a:t>
            </a:r>
          </a:p>
          <a:p>
            <a:endParaRPr lang="en-US" sz="900" b="0" strike="noStrike" spc="-1">
              <a:latin typeface="Arial"/>
            </a:endParaRPr>
          </a:p>
          <a:p>
            <a:endParaRPr lang="en-US" sz="900" b="0" strike="noStrike" spc="-1">
              <a:latin typeface="Arial"/>
            </a:endParaRPr>
          </a:p>
          <a:p>
            <a:endParaRPr lang="en-US" sz="900" b="0" strike="noStrike" spc="-1">
              <a:latin typeface="Arial"/>
            </a:endParaRPr>
          </a:p>
        </p:txBody>
      </p:sp>
    </p:spTree>
    <p:extLst>
      <p:ext uri="{BB962C8B-B14F-4D97-AF65-F5344CB8AC3E}">
        <p14:creationId xmlns:p14="http://schemas.microsoft.com/office/powerpoint/2010/main" val="3694301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6D711B64-9888-4851-88D9-0EF63348A915}"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9721B41-463D-4A11-86C5-C29A454B0C3E}" type="slidenum">
              <a:rPr lang="it-IT" smtClean="0"/>
              <a:t>‹N›</a:t>
            </a:fld>
            <a:endParaRPr lang="it-IT"/>
          </a:p>
        </p:txBody>
      </p:sp>
    </p:spTree>
    <p:extLst>
      <p:ext uri="{BB962C8B-B14F-4D97-AF65-F5344CB8AC3E}">
        <p14:creationId xmlns:p14="http://schemas.microsoft.com/office/powerpoint/2010/main" val="667799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921B65FF-5872-4D19-9D53-36C886433F4D}"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9721B41-463D-4A11-86C5-C29A454B0C3E}" type="slidenum">
              <a:rPr lang="it-IT" smtClean="0"/>
              <a:t>‹N›</a:t>
            </a:fld>
            <a:endParaRPr lang="it-IT"/>
          </a:p>
        </p:txBody>
      </p:sp>
    </p:spTree>
    <p:extLst>
      <p:ext uri="{BB962C8B-B14F-4D97-AF65-F5344CB8AC3E}">
        <p14:creationId xmlns:p14="http://schemas.microsoft.com/office/powerpoint/2010/main" val="166304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4812B12-E825-47A4-9992-5D8522A8AD46}"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9721B41-463D-4A11-86C5-C29A454B0C3E}" type="slidenum">
              <a:rPr lang="it-IT" smtClean="0"/>
              <a:t>‹N›</a:t>
            </a:fld>
            <a:endParaRPr lang="it-IT"/>
          </a:p>
        </p:txBody>
      </p:sp>
    </p:spTree>
    <p:extLst>
      <p:ext uri="{BB962C8B-B14F-4D97-AF65-F5344CB8AC3E}">
        <p14:creationId xmlns:p14="http://schemas.microsoft.com/office/powerpoint/2010/main" val="2305003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4639"/>
            <a:ext cx="10972800" cy="5851525"/>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3" name="Segnaposto data 3"/>
          <p:cNvSpPr>
            <a:spLocks noGrp="1"/>
          </p:cNvSpPr>
          <p:nvPr>
            <p:ph type="dt" sz="half" idx="10"/>
          </p:nvPr>
        </p:nvSpPr>
        <p:spPr/>
        <p:txBody>
          <a:bodyPr/>
          <a:lstStyle>
            <a:lvl1pPr>
              <a:defRPr/>
            </a:lvl1pPr>
          </a:lstStyle>
          <a:p>
            <a:pPr>
              <a:defRPr/>
            </a:pPr>
            <a:fld id="{1C9F9D99-2F7C-4265-87B6-BDE6FE27688F}" type="datetime1">
              <a:rPr lang="it-IT" smtClean="0"/>
              <a:t>27/05/2025</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702A6DB1-4499-461E-8AF7-A31E64A10FB9}" type="slidenum">
              <a:rPr lang="it-IT"/>
              <a:pPr>
                <a:defRPr/>
              </a:pPr>
              <a:t>‹N›</a:t>
            </a:fld>
            <a:endParaRPr lang="it-IT"/>
          </a:p>
        </p:txBody>
      </p:sp>
    </p:spTree>
    <p:extLst>
      <p:ext uri="{BB962C8B-B14F-4D97-AF65-F5344CB8AC3E}">
        <p14:creationId xmlns:p14="http://schemas.microsoft.com/office/powerpoint/2010/main" val="3365649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F0615FEF-D85B-4230-8DA4-9A5012E0D058}"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grpSp>
        <p:nvGrpSpPr>
          <p:cNvPr id="15" name="Gruppo 14">
            <a:extLst>
              <a:ext uri="{FF2B5EF4-FFF2-40B4-BE49-F238E27FC236}">
                <a16:creationId xmlns:a16="http://schemas.microsoft.com/office/drawing/2014/main" id="{2ED9A0C9-3F2A-1076-FE88-89561430D7EC}"/>
              </a:ext>
            </a:extLst>
          </p:cNvPr>
          <p:cNvGrpSpPr/>
          <p:nvPr userDrawn="1"/>
        </p:nvGrpSpPr>
        <p:grpSpPr>
          <a:xfrm>
            <a:off x="0" y="0"/>
            <a:ext cx="11837503" cy="6858000"/>
            <a:chOff x="0" y="0"/>
            <a:chExt cx="11837503" cy="6858000"/>
          </a:xfrm>
        </p:grpSpPr>
        <p:sp>
          <p:nvSpPr>
            <p:cNvPr id="8" name="Rettangolo 7">
              <a:extLst>
                <a:ext uri="{FF2B5EF4-FFF2-40B4-BE49-F238E27FC236}">
                  <a16:creationId xmlns:a16="http://schemas.microsoft.com/office/drawing/2014/main" id="{A382FBF3-4AC6-11D8-39E6-96D45189E7FD}"/>
                </a:ext>
              </a:extLst>
            </p:cNvPr>
            <p:cNvSpPr/>
            <p:nvPr userDrawn="1"/>
          </p:nvSpPr>
          <p:spPr>
            <a:xfrm>
              <a:off x="0" y="0"/>
              <a:ext cx="298174" cy="6858000"/>
            </a:xfrm>
            <a:prstGeom prst="rect">
              <a:avLst/>
            </a:prstGeom>
            <a:solidFill>
              <a:schemeClr val="bg2">
                <a:lumMod val="90000"/>
              </a:schemeClr>
            </a:solidFill>
            <a:ln>
              <a:solidFill>
                <a:schemeClr val="bg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ttangolo 12">
              <a:extLst>
                <a:ext uri="{FF2B5EF4-FFF2-40B4-BE49-F238E27FC236}">
                  <a16:creationId xmlns:a16="http://schemas.microsoft.com/office/drawing/2014/main" id="{0075F595-277B-9FBB-2C03-F06AF1177DD9}"/>
                </a:ext>
              </a:extLst>
            </p:cNvPr>
            <p:cNvSpPr/>
            <p:nvPr userDrawn="1"/>
          </p:nvSpPr>
          <p:spPr>
            <a:xfrm>
              <a:off x="1769165" y="0"/>
              <a:ext cx="2902226" cy="230188"/>
            </a:xfrm>
            <a:prstGeom prst="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ttangolo 13">
              <a:extLst>
                <a:ext uri="{FF2B5EF4-FFF2-40B4-BE49-F238E27FC236}">
                  <a16:creationId xmlns:a16="http://schemas.microsoft.com/office/drawing/2014/main" id="{820B58F1-85ED-188C-306B-1AFA3D87E01C}"/>
                </a:ext>
              </a:extLst>
            </p:cNvPr>
            <p:cNvSpPr/>
            <p:nvPr userDrawn="1"/>
          </p:nvSpPr>
          <p:spPr>
            <a:xfrm>
              <a:off x="5688486" y="13254"/>
              <a:ext cx="6149017" cy="230188"/>
            </a:xfrm>
            <a:prstGeom prst="rect">
              <a:avLst/>
            </a:prstGeom>
            <a:solidFill>
              <a:schemeClr val="bg2">
                <a:lumMod val="50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2">
            <a:extLst>
              <a:ext uri="{FF2B5EF4-FFF2-40B4-BE49-F238E27FC236}">
                <a16:creationId xmlns:a16="http://schemas.microsoft.com/office/drawing/2014/main" id="{80AAA309-E15A-ED0F-AABB-449EC1DC9682}"/>
              </a:ext>
            </a:extLst>
          </p:cNvPr>
          <p:cNvPicPr>
            <a:picLocks noChangeAspect="1" noChangeArrowheads="1"/>
          </p:cNvPicPr>
          <p:nvPr userDrawn="1"/>
        </p:nvPicPr>
        <p:blipFill>
          <a:blip r:embed="rId2"/>
          <a:srcRect/>
          <a:stretch>
            <a:fillRect/>
          </a:stretch>
        </p:blipFill>
        <p:spPr bwMode="auto">
          <a:xfrm>
            <a:off x="10880800" y="6429117"/>
            <a:ext cx="1300061" cy="412159"/>
          </a:xfrm>
          <a:prstGeom prst="rect">
            <a:avLst/>
          </a:prstGeom>
          <a:noFill/>
          <a:ln w="9525">
            <a:noFill/>
            <a:miter lim="800000"/>
            <a:headEnd/>
            <a:tailEnd/>
          </a:ln>
        </p:spPr>
      </p:pic>
    </p:spTree>
    <p:extLst>
      <p:ext uri="{BB962C8B-B14F-4D97-AF65-F5344CB8AC3E}">
        <p14:creationId xmlns:p14="http://schemas.microsoft.com/office/powerpoint/2010/main" val="20490343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3B0D90BE-FC30-433B-BF71-C97FFA2219E1}"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9721B41-463D-4A11-86C5-C29A454B0C3E}" type="slidenum">
              <a:rPr lang="it-IT" smtClean="0"/>
              <a:t>‹N›</a:t>
            </a:fld>
            <a:endParaRPr lang="it-IT"/>
          </a:p>
        </p:txBody>
      </p:sp>
    </p:spTree>
    <p:extLst>
      <p:ext uri="{BB962C8B-B14F-4D97-AF65-F5344CB8AC3E}">
        <p14:creationId xmlns:p14="http://schemas.microsoft.com/office/powerpoint/2010/main" val="2453564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C5424899-51CA-4DAF-BC6D-17CC99961397}" type="datetime1">
              <a:rPr lang="it-IT" smtClean="0"/>
              <a:t>27/05/2025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9721B41-463D-4A11-86C5-C29A454B0C3E}" type="slidenum">
              <a:rPr lang="it-IT" smtClean="0"/>
              <a:t>‹N›</a:t>
            </a:fld>
            <a:endParaRPr lang="it-IT"/>
          </a:p>
        </p:txBody>
      </p:sp>
    </p:spTree>
    <p:extLst>
      <p:ext uri="{BB962C8B-B14F-4D97-AF65-F5344CB8AC3E}">
        <p14:creationId xmlns:p14="http://schemas.microsoft.com/office/powerpoint/2010/main" val="2172390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96DD48E5-F1B7-43FB-913D-0B211D95F0EB}" type="datetime1">
              <a:rPr lang="it-IT" smtClean="0"/>
              <a:t>27/05/2025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B9721B41-463D-4A11-86C5-C29A454B0C3E}" type="slidenum">
              <a:rPr lang="it-IT" smtClean="0"/>
              <a:t>‹N›</a:t>
            </a:fld>
            <a:endParaRPr lang="it-IT"/>
          </a:p>
        </p:txBody>
      </p:sp>
    </p:spTree>
    <p:extLst>
      <p:ext uri="{BB962C8B-B14F-4D97-AF65-F5344CB8AC3E}">
        <p14:creationId xmlns:p14="http://schemas.microsoft.com/office/powerpoint/2010/main" val="195849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66C042BE-63E5-4B14-ACBC-EEA8D70B6BB3}" type="datetime1">
              <a:rPr lang="it-IT" smtClean="0"/>
              <a:t>27/05/2025</a:t>
            </a:fld>
            <a:endParaRPr lang="it-IT"/>
          </a:p>
        </p:txBody>
      </p:sp>
      <p:sp>
        <p:nvSpPr>
          <p:cNvPr id="4" name="Segnaposto piè di pagina 3"/>
          <p:cNvSpPr>
            <a:spLocks noGrp="1"/>
          </p:cNvSpPr>
          <p:nvPr>
            <p:ph type="ftr" sz="quarter" idx="11"/>
          </p:nvPr>
        </p:nvSpPr>
        <p:spPr/>
        <p:txBody>
          <a:bodyPr/>
          <a:lstStyle/>
          <a:p>
            <a:endParaRPr lang="it-IT"/>
          </a:p>
        </p:txBody>
      </p:sp>
      <p:grpSp>
        <p:nvGrpSpPr>
          <p:cNvPr id="6" name="Gruppo 5">
            <a:extLst>
              <a:ext uri="{FF2B5EF4-FFF2-40B4-BE49-F238E27FC236}">
                <a16:creationId xmlns:a16="http://schemas.microsoft.com/office/drawing/2014/main" id="{D8F3B6CE-EB6D-4486-A58B-5071C95410E7}"/>
              </a:ext>
            </a:extLst>
          </p:cNvPr>
          <p:cNvGrpSpPr/>
          <p:nvPr userDrawn="1"/>
        </p:nvGrpSpPr>
        <p:grpSpPr>
          <a:xfrm>
            <a:off x="0" y="-11081"/>
            <a:ext cx="12192000" cy="6858000"/>
            <a:chOff x="0" y="-11081"/>
            <a:chExt cx="12192000" cy="6858000"/>
          </a:xfrm>
        </p:grpSpPr>
        <p:pic>
          <p:nvPicPr>
            <p:cNvPr id="7" name="Immagine 6">
              <a:extLst>
                <a:ext uri="{FF2B5EF4-FFF2-40B4-BE49-F238E27FC236}">
                  <a16:creationId xmlns:a16="http://schemas.microsoft.com/office/drawing/2014/main" id="{9B9E934A-7093-4E7F-96B0-08AABEA5D07E}"/>
                </a:ext>
              </a:extLst>
            </p:cNvPr>
            <p:cNvPicPr>
              <a:picLocks noChangeAspect="1"/>
            </p:cNvPicPr>
            <p:nvPr/>
          </p:nvPicPr>
          <p:blipFill>
            <a:blip r:embed="rId2"/>
            <a:stretch>
              <a:fillRect/>
            </a:stretch>
          </p:blipFill>
          <p:spPr>
            <a:xfrm>
              <a:off x="0" y="11081"/>
              <a:ext cx="12192000" cy="301925"/>
            </a:xfrm>
            <a:prstGeom prst="rect">
              <a:avLst/>
            </a:prstGeom>
          </p:spPr>
        </p:pic>
        <p:pic>
          <p:nvPicPr>
            <p:cNvPr id="8" name="Immagine 7">
              <a:extLst>
                <a:ext uri="{FF2B5EF4-FFF2-40B4-BE49-F238E27FC236}">
                  <a16:creationId xmlns:a16="http://schemas.microsoft.com/office/drawing/2014/main" id="{7500053A-1C62-4DC1-825B-1D4D650CB041}"/>
                </a:ext>
              </a:extLst>
            </p:cNvPr>
            <p:cNvPicPr>
              <a:picLocks noChangeAspect="1"/>
            </p:cNvPicPr>
            <p:nvPr/>
          </p:nvPicPr>
          <p:blipFill>
            <a:blip r:embed="rId3"/>
            <a:stretch>
              <a:fillRect/>
            </a:stretch>
          </p:blipFill>
          <p:spPr>
            <a:xfrm>
              <a:off x="0" y="-11081"/>
              <a:ext cx="381000" cy="6858000"/>
            </a:xfrm>
            <a:prstGeom prst="rect">
              <a:avLst/>
            </a:prstGeom>
          </p:spPr>
        </p:pic>
      </p:grpSp>
    </p:spTree>
    <p:extLst>
      <p:ext uri="{BB962C8B-B14F-4D97-AF65-F5344CB8AC3E}">
        <p14:creationId xmlns:p14="http://schemas.microsoft.com/office/powerpoint/2010/main" val="2637451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ABD31775-DE41-437D-936E-338FCFC053A9}" type="datetime1">
              <a:rPr lang="it-IT" smtClean="0"/>
              <a:t>27/05/2025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B9721B41-463D-4A11-86C5-C29A454B0C3E}" type="slidenum">
              <a:rPr lang="it-IT" smtClean="0"/>
              <a:t>‹N›</a:t>
            </a:fld>
            <a:endParaRPr lang="it-IT"/>
          </a:p>
        </p:txBody>
      </p:sp>
      <p:grpSp>
        <p:nvGrpSpPr>
          <p:cNvPr id="5" name="Gruppo 4">
            <a:extLst>
              <a:ext uri="{FF2B5EF4-FFF2-40B4-BE49-F238E27FC236}">
                <a16:creationId xmlns:a16="http://schemas.microsoft.com/office/drawing/2014/main" id="{AA5BF99B-0192-4D7B-A667-211319D23157}"/>
              </a:ext>
            </a:extLst>
          </p:cNvPr>
          <p:cNvGrpSpPr/>
          <p:nvPr userDrawn="1"/>
        </p:nvGrpSpPr>
        <p:grpSpPr>
          <a:xfrm>
            <a:off x="0" y="-11081"/>
            <a:ext cx="12192000" cy="6858000"/>
            <a:chOff x="0" y="-11081"/>
            <a:chExt cx="12192000" cy="6858000"/>
          </a:xfrm>
        </p:grpSpPr>
        <p:pic>
          <p:nvPicPr>
            <p:cNvPr id="6" name="Immagine 5">
              <a:extLst>
                <a:ext uri="{FF2B5EF4-FFF2-40B4-BE49-F238E27FC236}">
                  <a16:creationId xmlns:a16="http://schemas.microsoft.com/office/drawing/2014/main" id="{BC0BD08F-8A94-42F0-9031-FF5221883605}"/>
                </a:ext>
              </a:extLst>
            </p:cNvPr>
            <p:cNvPicPr>
              <a:picLocks noChangeAspect="1"/>
            </p:cNvPicPr>
            <p:nvPr/>
          </p:nvPicPr>
          <p:blipFill>
            <a:blip r:embed="rId2"/>
            <a:stretch>
              <a:fillRect/>
            </a:stretch>
          </p:blipFill>
          <p:spPr>
            <a:xfrm>
              <a:off x="0" y="11081"/>
              <a:ext cx="12192000" cy="301925"/>
            </a:xfrm>
            <a:prstGeom prst="rect">
              <a:avLst/>
            </a:prstGeom>
          </p:spPr>
        </p:pic>
        <p:pic>
          <p:nvPicPr>
            <p:cNvPr id="7" name="Immagine 6">
              <a:extLst>
                <a:ext uri="{FF2B5EF4-FFF2-40B4-BE49-F238E27FC236}">
                  <a16:creationId xmlns:a16="http://schemas.microsoft.com/office/drawing/2014/main" id="{84F1D6E6-2B35-4325-AFAA-C71B7C493445}"/>
                </a:ext>
              </a:extLst>
            </p:cNvPr>
            <p:cNvPicPr>
              <a:picLocks noChangeAspect="1"/>
            </p:cNvPicPr>
            <p:nvPr/>
          </p:nvPicPr>
          <p:blipFill>
            <a:blip r:embed="rId3"/>
            <a:stretch>
              <a:fillRect/>
            </a:stretch>
          </p:blipFill>
          <p:spPr>
            <a:xfrm>
              <a:off x="0" y="-11081"/>
              <a:ext cx="381000" cy="6858000"/>
            </a:xfrm>
            <a:prstGeom prst="rect">
              <a:avLst/>
            </a:prstGeom>
          </p:spPr>
        </p:pic>
      </p:grpSp>
    </p:spTree>
    <p:extLst>
      <p:ext uri="{BB962C8B-B14F-4D97-AF65-F5344CB8AC3E}">
        <p14:creationId xmlns:p14="http://schemas.microsoft.com/office/powerpoint/2010/main" val="15820909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1EA8F0C9-CA29-4FB3-AEF4-83406E080C5D}" type="datetime1">
              <a:rPr lang="it-IT" smtClean="0"/>
              <a:t>27/05/2025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9721B41-463D-4A11-86C5-C29A454B0C3E}" type="slidenum">
              <a:rPr lang="it-IT" smtClean="0"/>
              <a:t>‹N›</a:t>
            </a:fld>
            <a:endParaRPr lang="it-IT"/>
          </a:p>
        </p:txBody>
      </p:sp>
    </p:spTree>
    <p:extLst>
      <p:ext uri="{BB962C8B-B14F-4D97-AF65-F5344CB8AC3E}">
        <p14:creationId xmlns:p14="http://schemas.microsoft.com/office/powerpoint/2010/main" val="1462441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9A1CC3B6-DAF6-4367-B2CF-3FA9D63BB290}" type="datetime1">
              <a:rPr lang="it-IT" smtClean="0"/>
              <a:t>27/05/2025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9721B41-463D-4A11-86C5-C29A454B0C3E}" type="slidenum">
              <a:rPr lang="it-IT" smtClean="0"/>
              <a:t>‹N›</a:t>
            </a:fld>
            <a:endParaRPr lang="it-IT"/>
          </a:p>
        </p:txBody>
      </p:sp>
    </p:spTree>
    <p:extLst>
      <p:ext uri="{BB962C8B-B14F-4D97-AF65-F5344CB8AC3E}">
        <p14:creationId xmlns:p14="http://schemas.microsoft.com/office/powerpoint/2010/main" val="1827537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alpha val="34902"/>
          </a:srgbClr>
        </a:soli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E379E3-2BED-4169-8A6F-75E9297A7431}" type="datetime1">
              <a:rPr lang="it-IT" smtClean="0"/>
              <a:t>27/05/2025</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21B41-463D-4A11-86C5-C29A454B0C3E}" type="slidenum">
              <a:rPr lang="it-IT" smtClean="0"/>
              <a:t>‹N›</a:t>
            </a:fld>
            <a:endParaRPr lang="it-IT"/>
          </a:p>
        </p:txBody>
      </p:sp>
    </p:spTree>
    <p:extLst>
      <p:ext uri="{BB962C8B-B14F-4D97-AF65-F5344CB8AC3E}">
        <p14:creationId xmlns:p14="http://schemas.microsoft.com/office/powerpoint/2010/main" val="26914970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7.emf"/><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23.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onlinelibrary.wiley.com/doi/10.1111/j.1532-5415.2012.03942.x/full" TargetMode="Externa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1.jpeg"/><Relationship Id="rId4" Type="http://schemas.openxmlformats.org/officeDocument/2006/relationships/diagramLayout" Target="../diagrams/layout1.xml"/><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4222482" y="1844089"/>
            <a:ext cx="7504298" cy="954107"/>
          </a:xfrm>
          <a:prstGeom prst="rect">
            <a:avLst/>
          </a:prstGeom>
          <a:noFill/>
          <a:ln w="28575">
            <a:solidFill>
              <a:srgbClr val="FF0000"/>
            </a:solidFill>
          </a:ln>
        </p:spPr>
        <p:txBody>
          <a:bodyPr wrap="none" rtlCol="0">
            <a:spAutoFit/>
          </a:bodyPr>
          <a:lstStyle/>
          <a:p>
            <a:r>
              <a:rPr lang="it-IT" sz="2800" b="1" i="0" u="none" strike="noStrike" baseline="0" dirty="0">
                <a:latin typeface="Aptos" panose="020B0004020202020204" pitchFamily="34" charset="0"/>
              </a:rPr>
              <a:t>Malnutrizione calorico-proteica e sarcopenia</a:t>
            </a:r>
          </a:p>
          <a:p>
            <a:pPr algn="ctr"/>
            <a:r>
              <a:rPr lang="it-IT" sz="2800" b="1" i="0" u="none" strike="noStrike" baseline="0" dirty="0">
                <a:latin typeface="Aptos" panose="020B0004020202020204" pitchFamily="34" charset="0"/>
              </a:rPr>
              <a:t> nel paziente anziano </a:t>
            </a:r>
            <a:endParaRPr lang="it-IT" sz="2800" b="1" i="1" dirty="0">
              <a:latin typeface="Aptos" panose="020B0004020202020204" pitchFamily="34" charset="0"/>
            </a:endParaRPr>
          </a:p>
        </p:txBody>
      </p:sp>
      <p:sp>
        <p:nvSpPr>
          <p:cNvPr id="6" name="Rectangle 3"/>
          <p:cNvSpPr txBox="1">
            <a:spLocks noChangeArrowheads="1"/>
          </p:cNvSpPr>
          <p:nvPr/>
        </p:nvSpPr>
        <p:spPr bwMode="auto">
          <a:xfrm>
            <a:off x="3957594" y="4047140"/>
            <a:ext cx="7442247" cy="936890"/>
          </a:xfrm>
          <a:prstGeom prst="rect">
            <a:avLst/>
          </a:prstGeom>
          <a:noFill/>
          <a:ln w="9525">
            <a:noFill/>
            <a:miter lim="800000"/>
            <a:headEnd/>
            <a:tailEnd/>
          </a:ln>
        </p:spPr>
        <p:txBody>
          <a:bodyPr lIns="145161" tIns="72581" rIns="145161" bIns="72581"/>
          <a:lstStyle/>
          <a:p>
            <a:pPr algn="ctr" defTabSz="1450975" fontAlgn="auto">
              <a:spcBef>
                <a:spcPts val="0"/>
              </a:spcBef>
              <a:spcAft>
                <a:spcPts val="0"/>
              </a:spcAft>
              <a:defRPr/>
            </a:pPr>
            <a:r>
              <a:rPr lang="it-IT" sz="2000" kern="0" dirty="0">
                <a:solidFill>
                  <a:schemeClr val="tx1">
                    <a:lumMod val="95000"/>
                    <a:lumOff val="5000"/>
                  </a:schemeClr>
                </a:solidFill>
                <a:latin typeface="Aptos" panose="020B0004020202020204" pitchFamily="34" charset="0"/>
              </a:rPr>
              <a:t>UO Ortogeriatria – AOU Ferrara</a:t>
            </a:r>
          </a:p>
          <a:p>
            <a:pPr algn="ctr" defTabSz="1450975" fontAlgn="auto">
              <a:spcBef>
                <a:spcPts val="0"/>
              </a:spcBef>
              <a:spcAft>
                <a:spcPts val="0"/>
              </a:spcAft>
              <a:defRPr/>
            </a:pPr>
            <a:r>
              <a:rPr lang="it-IT" sz="2000" kern="0" dirty="0">
                <a:solidFill>
                  <a:schemeClr val="tx1">
                    <a:lumMod val="95000"/>
                    <a:lumOff val="5000"/>
                  </a:schemeClr>
                </a:solidFill>
                <a:latin typeface="Aptos" panose="020B0004020202020204" pitchFamily="34" charset="0"/>
              </a:rPr>
              <a:t>Dipartimento di Scienze Mediche, Università di Ferrara</a:t>
            </a:r>
          </a:p>
        </p:txBody>
      </p:sp>
      <p:sp>
        <p:nvSpPr>
          <p:cNvPr id="7" name="Text Box 7"/>
          <p:cNvSpPr txBox="1">
            <a:spLocks noChangeArrowheads="1"/>
          </p:cNvSpPr>
          <p:nvPr/>
        </p:nvSpPr>
        <p:spPr bwMode="auto">
          <a:xfrm>
            <a:off x="6096000" y="3074111"/>
            <a:ext cx="3386696" cy="646331"/>
          </a:xfrm>
          <a:prstGeom prst="rect">
            <a:avLst/>
          </a:prstGeom>
          <a:noFill/>
          <a:ln w="9525">
            <a:noFill/>
            <a:miter lim="800000"/>
            <a:headEnd/>
            <a:tailEnd/>
          </a:ln>
        </p:spPr>
        <p:txBody>
          <a:bodyPr wrap="none">
            <a:spAutoFit/>
          </a:bodyPr>
          <a:lstStyle/>
          <a:p>
            <a:pPr algn="ctr">
              <a:defRPr/>
            </a:pPr>
            <a:r>
              <a:rPr lang="it-IT" sz="3600" b="1" i="1" dirty="0">
                <a:solidFill>
                  <a:schemeClr val="tx1">
                    <a:lumMod val="95000"/>
                    <a:lumOff val="5000"/>
                  </a:schemeClr>
                </a:solidFill>
                <a:latin typeface="Gill Sans MT" panose="020B0502020104020203" pitchFamily="34" charset="0"/>
              </a:rPr>
              <a:t>Stefano Volpato</a:t>
            </a:r>
          </a:p>
        </p:txBody>
      </p:sp>
      <p:pic>
        <p:nvPicPr>
          <p:cNvPr id="2" name="Picture 7" descr="Logo Servizio Sanitario Regionale dell'Emilia Romagna">
            <a:extLst>
              <a:ext uri="{FF2B5EF4-FFF2-40B4-BE49-F238E27FC236}">
                <a16:creationId xmlns:a16="http://schemas.microsoft.com/office/drawing/2014/main" id="{6AC39B67-99CE-773E-78F4-C484BCFB0A3C}"/>
              </a:ext>
            </a:extLst>
          </p:cNvPr>
          <p:cNvPicPr>
            <a:picLocks noChangeAspect="1" noChangeArrowheads="1"/>
          </p:cNvPicPr>
          <p:nvPr/>
        </p:nvPicPr>
        <p:blipFill>
          <a:blip r:embed="rId2" cstate="print"/>
          <a:srcRect/>
          <a:stretch>
            <a:fillRect/>
          </a:stretch>
        </p:blipFill>
        <p:spPr bwMode="auto">
          <a:xfrm>
            <a:off x="8294380" y="5200408"/>
            <a:ext cx="3209925" cy="765175"/>
          </a:xfrm>
          <a:prstGeom prst="rect">
            <a:avLst/>
          </a:prstGeom>
          <a:noFill/>
          <a:ln w="9525">
            <a:noFill/>
            <a:miter lim="800000"/>
            <a:headEnd/>
            <a:tailEnd/>
          </a:ln>
        </p:spPr>
      </p:pic>
      <p:pic>
        <p:nvPicPr>
          <p:cNvPr id="3" name="Immagine 20">
            <a:extLst>
              <a:ext uri="{FF2B5EF4-FFF2-40B4-BE49-F238E27FC236}">
                <a16:creationId xmlns:a16="http://schemas.microsoft.com/office/drawing/2014/main" id="{861B456E-1569-4E88-470E-30D83AAAB2D7}"/>
              </a:ext>
            </a:extLst>
          </p:cNvPr>
          <p:cNvPicPr>
            <a:picLocks noChangeAspect="1"/>
          </p:cNvPicPr>
          <p:nvPr/>
        </p:nvPicPr>
        <p:blipFill>
          <a:blip r:embed="rId3" cstate="print"/>
          <a:srcRect/>
          <a:stretch>
            <a:fillRect/>
          </a:stretch>
        </p:blipFill>
        <p:spPr bwMode="auto">
          <a:xfrm>
            <a:off x="3717111" y="5217861"/>
            <a:ext cx="3409950" cy="747722"/>
          </a:xfrm>
          <a:prstGeom prst="rect">
            <a:avLst/>
          </a:prstGeom>
          <a:noFill/>
          <a:ln w="9525">
            <a:noFill/>
            <a:miter lim="800000"/>
            <a:headEnd/>
            <a:tailEnd/>
          </a:ln>
        </p:spPr>
      </p:pic>
      <p:pic>
        <p:nvPicPr>
          <p:cNvPr id="8" name="Immagine 7">
            <a:extLst>
              <a:ext uri="{FF2B5EF4-FFF2-40B4-BE49-F238E27FC236}">
                <a16:creationId xmlns:a16="http://schemas.microsoft.com/office/drawing/2014/main" id="{0F753135-9151-A970-D9C9-BCF23D8708D0}"/>
              </a:ext>
            </a:extLst>
          </p:cNvPr>
          <p:cNvPicPr>
            <a:picLocks noChangeAspect="1"/>
          </p:cNvPicPr>
          <p:nvPr/>
        </p:nvPicPr>
        <p:blipFill>
          <a:blip r:embed="rId4"/>
          <a:stretch>
            <a:fillRect/>
          </a:stretch>
        </p:blipFill>
        <p:spPr>
          <a:xfrm>
            <a:off x="7442" y="-3979"/>
            <a:ext cx="3008128" cy="6861979"/>
          </a:xfrm>
          <a:prstGeom prst="rect">
            <a:avLst/>
          </a:prstGeom>
        </p:spPr>
      </p:pic>
      <p:sp>
        <p:nvSpPr>
          <p:cNvPr id="11" name="Rettangolo con angoli arrotondati 10">
            <a:extLst>
              <a:ext uri="{FF2B5EF4-FFF2-40B4-BE49-F238E27FC236}">
                <a16:creationId xmlns:a16="http://schemas.microsoft.com/office/drawing/2014/main" id="{52BAA243-678A-7D95-3919-902604C369B9}"/>
              </a:ext>
            </a:extLst>
          </p:cNvPr>
          <p:cNvSpPr/>
          <p:nvPr/>
        </p:nvSpPr>
        <p:spPr>
          <a:xfrm>
            <a:off x="4168877" y="540774"/>
            <a:ext cx="7030065" cy="737420"/>
          </a:xfrm>
          <a:prstGeom prst="round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sp>
        <p:nvSpPr>
          <p:cNvPr id="10" name="CasellaDiTesto 9">
            <a:extLst>
              <a:ext uri="{FF2B5EF4-FFF2-40B4-BE49-F238E27FC236}">
                <a16:creationId xmlns:a16="http://schemas.microsoft.com/office/drawing/2014/main" id="{FE756D37-A18A-B382-3BAD-D1C62B718FFA}"/>
              </a:ext>
            </a:extLst>
          </p:cNvPr>
          <p:cNvSpPr txBox="1"/>
          <p:nvPr/>
        </p:nvSpPr>
        <p:spPr>
          <a:xfrm>
            <a:off x="4075308" y="179526"/>
            <a:ext cx="7206820" cy="1200329"/>
          </a:xfrm>
          <a:prstGeom prst="rect">
            <a:avLst/>
          </a:prstGeom>
          <a:noFill/>
        </p:spPr>
        <p:txBody>
          <a:bodyPr wrap="square">
            <a:spAutoFit/>
          </a:bodyPr>
          <a:lstStyle/>
          <a:p>
            <a:pPr algn="ctr"/>
            <a:endParaRPr lang="it-IT" sz="2400" b="0" i="0" u="none" strike="noStrike" baseline="0" dirty="0">
              <a:solidFill>
                <a:schemeClr val="bg1"/>
              </a:solidFill>
              <a:latin typeface="Aptos" panose="020B0004020202020204" pitchFamily="34" charset="0"/>
            </a:endParaRPr>
          </a:p>
          <a:p>
            <a:pPr algn="ctr"/>
            <a:r>
              <a:rPr lang="it-IT" sz="2400" b="1" i="0" u="none" strike="noStrike" baseline="0" dirty="0">
                <a:solidFill>
                  <a:schemeClr val="bg1"/>
                </a:solidFill>
                <a:latin typeface="Aptos" panose="020B0004020202020204" pitchFamily="34" charset="0"/>
              </a:rPr>
              <a:t>Alimentazione e supporto nutrizionale in clinica della riabilitazione </a:t>
            </a:r>
            <a:endParaRPr lang="it-IT" sz="2400" dirty="0">
              <a:solidFill>
                <a:schemeClr val="bg1"/>
              </a:solidFill>
              <a:latin typeface="Aptos" panose="020B0004020202020204" pitchFamily="34" charset="0"/>
            </a:endParaRPr>
          </a:p>
        </p:txBody>
      </p:sp>
    </p:spTree>
    <p:extLst>
      <p:ext uri="{BB962C8B-B14F-4D97-AF65-F5344CB8AC3E}">
        <p14:creationId xmlns:p14="http://schemas.microsoft.com/office/powerpoint/2010/main" val="19536209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3"/>
          <p:cNvGraphicFramePr/>
          <p:nvPr>
            <p:extLst>
              <p:ext uri="{D42A27DB-BD31-4B8C-83A1-F6EECF244321}">
                <p14:modId xmlns:p14="http://schemas.microsoft.com/office/powerpoint/2010/main" val="2431001671"/>
              </p:ext>
            </p:extLst>
          </p:nvPr>
        </p:nvGraphicFramePr>
        <p:xfrm>
          <a:off x="2019485" y="914578"/>
          <a:ext cx="7799916" cy="5286375"/>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4"/>
          <p:cNvSpPr txBox="1">
            <a:spLocks noChangeArrowheads="1"/>
          </p:cNvSpPr>
          <p:nvPr/>
        </p:nvSpPr>
        <p:spPr bwMode="auto">
          <a:xfrm>
            <a:off x="3683405" y="1467208"/>
            <a:ext cx="545342" cy="61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fontAlgn="base" hangingPunct="1">
              <a:spcBef>
                <a:spcPct val="0"/>
              </a:spcBef>
              <a:spcAft>
                <a:spcPct val="0"/>
              </a:spcAft>
              <a:defRPr/>
            </a:pPr>
            <a:r>
              <a:rPr lang="en-US" sz="1200" b="1" dirty="0">
                <a:solidFill>
                  <a:prstClr val="black"/>
                </a:solidFill>
              </a:rPr>
              <a:t>25-34</a:t>
            </a:r>
          </a:p>
          <a:p>
            <a:pPr algn="ctr" eaLnBrk="1" fontAlgn="base" hangingPunct="1">
              <a:spcBef>
                <a:spcPct val="0"/>
              </a:spcBef>
              <a:spcAft>
                <a:spcPct val="0"/>
              </a:spcAft>
              <a:defRPr/>
            </a:pPr>
            <a:r>
              <a:rPr lang="en-US" sz="1001" b="1" dirty="0">
                <a:solidFill>
                  <a:prstClr val="black"/>
                </a:solidFill>
              </a:rPr>
              <a:t>versus</a:t>
            </a:r>
          </a:p>
          <a:p>
            <a:pPr algn="ctr" eaLnBrk="1" fontAlgn="base" hangingPunct="1">
              <a:spcBef>
                <a:spcPct val="0"/>
              </a:spcBef>
              <a:spcAft>
                <a:spcPct val="0"/>
              </a:spcAft>
              <a:defRPr/>
            </a:pPr>
            <a:r>
              <a:rPr lang="en-US" sz="1200" b="1" dirty="0">
                <a:solidFill>
                  <a:prstClr val="black"/>
                </a:solidFill>
              </a:rPr>
              <a:t>&lt;25</a:t>
            </a:r>
          </a:p>
        </p:txBody>
      </p:sp>
      <p:sp>
        <p:nvSpPr>
          <p:cNvPr id="5" name="TextBox 5"/>
          <p:cNvSpPr txBox="1">
            <a:spLocks noChangeArrowheads="1"/>
          </p:cNvSpPr>
          <p:nvPr/>
        </p:nvSpPr>
        <p:spPr bwMode="auto">
          <a:xfrm>
            <a:off x="4562880" y="1467208"/>
            <a:ext cx="545342" cy="61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fontAlgn="base" hangingPunct="1">
              <a:spcBef>
                <a:spcPct val="0"/>
              </a:spcBef>
              <a:spcAft>
                <a:spcPct val="0"/>
              </a:spcAft>
              <a:defRPr/>
            </a:pPr>
            <a:r>
              <a:rPr lang="en-US" sz="1200" b="1">
                <a:solidFill>
                  <a:prstClr val="black"/>
                </a:solidFill>
              </a:rPr>
              <a:t>35-44</a:t>
            </a:r>
          </a:p>
          <a:p>
            <a:pPr algn="ctr" eaLnBrk="1" fontAlgn="base" hangingPunct="1">
              <a:spcBef>
                <a:spcPct val="0"/>
              </a:spcBef>
              <a:spcAft>
                <a:spcPct val="0"/>
              </a:spcAft>
              <a:defRPr/>
            </a:pPr>
            <a:r>
              <a:rPr lang="en-US" sz="1001" b="1">
                <a:solidFill>
                  <a:prstClr val="black"/>
                </a:solidFill>
              </a:rPr>
              <a:t>versus</a:t>
            </a:r>
          </a:p>
          <a:p>
            <a:pPr algn="ctr" eaLnBrk="1" fontAlgn="base" hangingPunct="1">
              <a:spcBef>
                <a:spcPct val="0"/>
              </a:spcBef>
              <a:spcAft>
                <a:spcPct val="0"/>
              </a:spcAft>
              <a:defRPr/>
            </a:pPr>
            <a:r>
              <a:rPr lang="en-US" sz="1200" b="1">
                <a:solidFill>
                  <a:prstClr val="black"/>
                </a:solidFill>
              </a:rPr>
              <a:t>25-34</a:t>
            </a:r>
          </a:p>
        </p:txBody>
      </p:sp>
      <p:sp>
        <p:nvSpPr>
          <p:cNvPr id="7" name="TextBox 6"/>
          <p:cNvSpPr txBox="1">
            <a:spLocks noChangeArrowheads="1"/>
          </p:cNvSpPr>
          <p:nvPr/>
        </p:nvSpPr>
        <p:spPr bwMode="auto">
          <a:xfrm>
            <a:off x="5455056" y="1467208"/>
            <a:ext cx="545342" cy="61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fontAlgn="base" hangingPunct="1">
              <a:spcBef>
                <a:spcPct val="0"/>
              </a:spcBef>
              <a:spcAft>
                <a:spcPct val="0"/>
              </a:spcAft>
              <a:defRPr/>
            </a:pPr>
            <a:r>
              <a:rPr lang="en-US" sz="1200" b="1">
                <a:solidFill>
                  <a:prstClr val="black"/>
                </a:solidFill>
              </a:rPr>
              <a:t>45-54</a:t>
            </a:r>
          </a:p>
          <a:p>
            <a:pPr algn="ctr" eaLnBrk="1" fontAlgn="base" hangingPunct="1">
              <a:spcBef>
                <a:spcPct val="0"/>
              </a:spcBef>
              <a:spcAft>
                <a:spcPct val="0"/>
              </a:spcAft>
              <a:defRPr/>
            </a:pPr>
            <a:r>
              <a:rPr lang="en-US" sz="1001" b="1">
                <a:solidFill>
                  <a:prstClr val="black"/>
                </a:solidFill>
              </a:rPr>
              <a:t>versus</a:t>
            </a:r>
          </a:p>
          <a:p>
            <a:pPr algn="ctr" eaLnBrk="1" fontAlgn="base" hangingPunct="1">
              <a:spcBef>
                <a:spcPct val="0"/>
              </a:spcBef>
              <a:spcAft>
                <a:spcPct val="0"/>
              </a:spcAft>
              <a:defRPr/>
            </a:pPr>
            <a:r>
              <a:rPr lang="en-US" sz="1200" b="1">
                <a:solidFill>
                  <a:prstClr val="black"/>
                </a:solidFill>
              </a:rPr>
              <a:t>35-44</a:t>
            </a:r>
          </a:p>
        </p:txBody>
      </p:sp>
      <p:sp>
        <p:nvSpPr>
          <p:cNvPr id="8" name="TextBox 7"/>
          <p:cNvSpPr txBox="1">
            <a:spLocks noChangeArrowheads="1"/>
          </p:cNvSpPr>
          <p:nvPr/>
        </p:nvSpPr>
        <p:spPr bwMode="auto">
          <a:xfrm>
            <a:off x="6310717" y="1464032"/>
            <a:ext cx="545342" cy="61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fontAlgn="base" hangingPunct="1">
              <a:spcBef>
                <a:spcPct val="0"/>
              </a:spcBef>
              <a:spcAft>
                <a:spcPct val="0"/>
              </a:spcAft>
              <a:defRPr/>
            </a:pPr>
            <a:r>
              <a:rPr lang="en-US" sz="1200" b="1">
                <a:solidFill>
                  <a:prstClr val="black"/>
                </a:solidFill>
              </a:rPr>
              <a:t>55-64</a:t>
            </a:r>
          </a:p>
          <a:p>
            <a:pPr algn="ctr" eaLnBrk="1" fontAlgn="base" hangingPunct="1">
              <a:spcBef>
                <a:spcPct val="0"/>
              </a:spcBef>
              <a:spcAft>
                <a:spcPct val="0"/>
              </a:spcAft>
              <a:defRPr/>
            </a:pPr>
            <a:r>
              <a:rPr lang="en-US" sz="1001" b="1">
                <a:solidFill>
                  <a:prstClr val="black"/>
                </a:solidFill>
              </a:rPr>
              <a:t>versus</a:t>
            </a:r>
          </a:p>
          <a:p>
            <a:pPr algn="ctr" eaLnBrk="1" fontAlgn="base" hangingPunct="1">
              <a:spcBef>
                <a:spcPct val="0"/>
              </a:spcBef>
              <a:spcAft>
                <a:spcPct val="0"/>
              </a:spcAft>
              <a:defRPr/>
            </a:pPr>
            <a:r>
              <a:rPr lang="en-US" sz="1200" b="1">
                <a:solidFill>
                  <a:prstClr val="black"/>
                </a:solidFill>
              </a:rPr>
              <a:t>45-54</a:t>
            </a:r>
          </a:p>
        </p:txBody>
      </p:sp>
      <p:sp>
        <p:nvSpPr>
          <p:cNvPr id="9" name="TextBox 8"/>
          <p:cNvSpPr txBox="1">
            <a:spLocks noChangeArrowheads="1"/>
          </p:cNvSpPr>
          <p:nvPr/>
        </p:nvSpPr>
        <p:spPr bwMode="auto">
          <a:xfrm>
            <a:off x="7153680" y="1467208"/>
            <a:ext cx="545342" cy="61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fontAlgn="base" hangingPunct="1">
              <a:spcBef>
                <a:spcPct val="0"/>
              </a:spcBef>
              <a:spcAft>
                <a:spcPct val="0"/>
              </a:spcAft>
              <a:defRPr/>
            </a:pPr>
            <a:r>
              <a:rPr lang="en-US" sz="1200" b="1">
                <a:solidFill>
                  <a:prstClr val="black"/>
                </a:solidFill>
              </a:rPr>
              <a:t>65-74</a:t>
            </a:r>
          </a:p>
          <a:p>
            <a:pPr algn="ctr" eaLnBrk="1" fontAlgn="base" hangingPunct="1">
              <a:spcBef>
                <a:spcPct val="0"/>
              </a:spcBef>
              <a:spcAft>
                <a:spcPct val="0"/>
              </a:spcAft>
              <a:defRPr/>
            </a:pPr>
            <a:r>
              <a:rPr lang="en-US" sz="1001" b="1">
                <a:solidFill>
                  <a:prstClr val="black"/>
                </a:solidFill>
              </a:rPr>
              <a:t>versus</a:t>
            </a:r>
          </a:p>
          <a:p>
            <a:pPr algn="ctr" eaLnBrk="1" fontAlgn="base" hangingPunct="1">
              <a:spcBef>
                <a:spcPct val="0"/>
              </a:spcBef>
              <a:spcAft>
                <a:spcPct val="0"/>
              </a:spcAft>
              <a:defRPr/>
            </a:pPr>
            <a:r>
              <a:rPr lang="en-US" sz="1200" b="1">
                <a:solidFill>
                  <a:prstClr val="black"/>
                </a:solidFill>
              </a:rPr>
              <a:t>55-64</a:t>
            </a:r>
          </a:p>
        </p:txBody>
      </p:sp>
      <p:sp>
        <p:nvSpPr>
          <p:cNvPr id="10" name="TextBox 9"/>
          <p:cNvSpPr txBox="1">
            <a:spLocks noChangeArrowheads="1"/>
          </p:cNvSpPr>
          <p:nvPr/>
        </p:nvSpPr>
        <p:spPr bwMode="auto">
          <a:xfrm>
            <a:off x="8056968" y="1467208"/>
            <a:ext cx="545342" cy="61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fontAlgn="base" hangingPunct="1">
              <a:spcBef>
                <a:spcPct val="0"/>
              </a:spcBef>
              <a:spcAft>
                <a:spcPct val="0"/>
              </a:spcAft>
              <a:defRPr/>
            </a:pPr>
            <a:r>
              <a:rPr lang="en-US" sz="1200" b="1">
                <a:solidFill>
                  <a:prstClr val="black"/>
                </a:solidFill>
              </a:rPr>
              <a:t>75-84</a:t>
            </a:r>
          </a:p>
          <a:p>
            <a:pPr algn="ctr" eaLnBrk="1" fontAlgn="base" hangingPunct="1">
              <a:spcBef>
                <a:spcPct val="0"/>
              </a:spcBef>
              <a:spcAft>
                <a:spcPct val="0"/>
              </a:spcAft>
              <a:defRPr/>
            </a:pPr>
            <a:r>
              <a:rPr lang="en-US" sz="1001" b="1">
                <a:solidFill>
                  <a:prstClr val="black"/>
                </a:solidFill>
              </a:rPr>
              <a:t>versus</a:t>
            </a:r>
          </a:p>
          <a:p>
            <a:pPr algn="ctr" eaLnBrk="1" fontAlgn="base" hangingPunct="1">
              <a:spcBef>
                <a:spcPct val="0"/>
              </a:spcBef>
              <a:spcAft>
                <a:spcPct val="0"/>
              </a:spcAft>
              <a:defRPr/>
            </a:pPr>
            <a:r>
              <a:rPr lang="en-US" sz="1200" b="1">
                <a:solidFill>
                  <a:prstClr val="black"/>
                </a:solidFill>
              </a:rPr>
              <a:t>65-74</a:t>
            </a:r>
          </a:p>
        </p:txBody>
      </p:sp>
      <p:sp>
        <p:nvSpPr>
          <p:cNvPr id="11" name="TextBox 10"/>
          <p:cNvSpPr txBox="1">
            <a:spLocks noChangeArrowheads="1"/>
          </p:cNvSpPr>
          <p:nvPr/>
        </p:nvSpPr>
        <p:spPr bwMode="auto">
          <a:xfrm>
            <a:off x="8895168" y="1467208"/>
            <a:ext cx="545342" cy="61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fontAlgn="base" hangingPunct="1">
              <a:spcBef>
                <a:spcPct val="0"/>
              </a:spcBef>
              <a:spcAft>
                <a:spcPct val="0"/>
              </a:spcAft>
              <a:defRPr/>
            </a:pPr>
            <a:r>
              <a:rPr lang="en-US" sz="1200" b="1" dirty="0">
                <a:solidFill>
                  <a:prstClr val="black"/>
                </a:solidFill>
              </a:rPr>
              <a:t>85+</a:t>
            </a:r>
          </a:p>
          <a:p>
            <a:pPr algn="ctr" eaLnBrk="1" fontAlgn="base" hangingPunct="1">
              <a:spcBef>
                <a:spcPct val="0"/>
              </a:spcBef>
              <a:spcAft>
                <a:spcPct val="0"/>
              </a:spcAft>
              <a:defRPr/>
            </a:pPr>
            <a:r>
              <a:rPr lang="en-US" sz="1001" b="1" dirty="0">
                <a:solidFill>
                  <a:prstClr val="black"/>
                </a:solidFill>
              </a:rPr>
              <a:t>versus</a:t>
            </a:r>
          </a:p>
          <a:p>
            <a:pPr algn="ctr" eaLnBrk="1" fontAlgn="base" hangingPunct="1">
              <a:spcBef>
                <a:spcPct val="0"/>
              </a:spcBef>
              <a:spcAft>
                <a:spcPct val="0"/>
              </a:spcAft>
              <a:defRPr/>
            </a:pPr>
            <a:r>
              <a:rPr lang="en-US" sz="1200" b="1" dirty="0">
                <a:solidFill>
                  <a:prstClr val="black"/>
                </a:solidFill>
              </a:rPr>
              <a:t>75-84</a:t>
            </a:r>
          </a:p>
        </p:txBody>
      </p:sp>
      <p:sp>
        <p:nvSpPr>
          <p:cNvPr id="12" name="Rectangle 15"/>
          <p:cNvSpPr/>
          <p:nvPr/>
        </p:nvSpPr>
        <p:spPr>
          <a:xfrm>
            <a:off x="4261671" y="3975454"/>
            <a:ext cx="228601" cy="228601"/>
          </a:xfrm>
          <a:prstGeom prst="rect">
            <a:avLst/>
          </a:prstGeom>
          <a:solidFill>
            <a:srgbClr val="E46C0A"/>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1">
              <a:solidFill>
                <a:prstClr val="white"/>
              </a:solidFill>
              <a:latin typeface="Calibri"/>
            </a:endParaRPr>
          </a:p>
        </p:txBody>
      </p:sp>
      <p:sp>
        <p:nvSpPr>
          <p:cNvPr id="13" name="Rectangle 16"/>
          <p:cNvSpPr/>
          <p:nvPr/>
        </p:nvSpPr>
        <p:spPr>
          <a:xfrm>
            <a:off x="4261671" y="4307242"/>
            <a:ext cx="228601" cy="228601"/>
          </a:xfrm>
          <a:prstGeom prst="rect">
            <a:avLst/>
          </a:prstGeom>
          <a:solidFill>
            <a:srgbClr val="0066CC"/>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351">
              <a:solidFill>
                <a:prstClr val="white"/>
              </a:solidFill>
              <a:latin typeface="Calibri"/>
            </a:endParaRPr>
          </a:p>
        </p:txBody>
      </p:sp>
      <p:sp>
        <p:nvSpPr>
          <p:cNvPr id="14" name="TextBox 17"/>
          <p:cNvSpPr txBox="1">
            <a:spLocks noChangeArrowheads="1"/>
          </p:cNvSpPr>
          <p:nvPr/>
        </p:nvSpPr>
        <p:spPr bwMode="auto">
          <a:xfrm>
            <a:off x="4556940" y="4270733"/>
            <a:ext cx="1928990" cy="30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defRPr/>
            </a:pPr>
            <a:r>
              <a:rPr lang="en-US" sz="1401">
                <a:solidFill>
                  <a:prstClr val="black"/>
                </a:solidFill>
              </a:rPr>
              <a:t>Muscle CSA (Mid-Thigh)</a:t>
            </a:r>
          </a:p>
        </p:txBody>
      </p:sp>
      <p:sp>
        <p:nvSpPr>
          <p:cNvPr id="15" name="TextBox 18"/>
          <p:cNvSpPr txBox="1">
            <a:spLocks noChangeArrowheads="1"/>
          </p:cNvSpPr>
          <p:nvPr/>
        </p:nvSpPr>
        <p:spPr bwMode="auto">
          <a:xfrm>
            <a:off x="4561714" y="3916723"/>
            <a:ext cx="1846788" cy="30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defRPr/>
            </a:pPr>
            <a:r>
              <a:rPr lang="en-US" sz="1401">
                <a:solidFill>
                  <a:prstClr val="black"/>
                </a:solidFill>
              </a:rPr>
              <a:t>Knee Extension Torque</a:t>
            </a:r>
          </a:p>
        </p:txBody>
      </p:sp>
      <p:sp>
        <p:nvSpPr>
          <p:cNvPr id="17" name="Text Box 4">
            <a:extLst>
              <a:ext uri="{FF2B5EF4-FFF2-40B4-BE49-F238E27FC236}">
                <a16:creationId xmlns:a16="http://schemas.microsoft.com/office/drawing/2014/main" id="{7C0E0212-7B2E-4407-B8F3-4818A439656F}"/>
              </a:ext>
            </a:extLst>
          </p:cNvPr>
          <p:cNvSpPr txBox="1">
            <a:spLocks noChangeArrowheads="1"/>
          </p:cNvSpPr>
          <p:nvPr/>
        </p:nvSpPr>
        <p:spPr bwMode="auto">
          <a:xfrm>
            <a:off x="5540222" y="6554506"/>
            <a:ext cx="2252155" cy="215444"/>
          </a:xfrm>
          <a:prstGeom prst="rect">
            <a:avLst/>
          </a:prstGeom>
          <a:noFill/>
          <a:ln w="9525">
            <a:noFill/>
            <a:miter lim="800000"/>
            <a:headEnd/>
            <a:tailEnd/>
          </a:ln>
        </p:spPr>
        <p:txBody>
          <a:bodyPr wrap="none" lIns="0" tIns="0" rIns="0" bIns="0">
            <a:spAutoFit/>
          </a:bodyPr>
          <a:lstStyle/>
          <a:p>
            <a:pPr>
              <a:spcBef>
                <a:spcPct val="50000"/>
              </a:spcBef>
            </a:pPr>
            <a:r>
              <a:rPr lang="en-US" sz="1400" b="1" dirty="0"/>
              <a:t>Courtesy of prof. Luigi Ferrucci</a:t>
            </a:r>
          </a:p>
        </p:txBody>
      </p:sp>
      <p:sp>
        <p:nvSpPr>
          <p:cNvPr id="2" name="Titolo 1">
            <a:extLst>
              <a:ext uri="{FF2B5EF4-FFF2-40B4-BE49-F238E27FC236}">
                <a16:creationId xmlns:a16="http://schemas.microsoft.com/office/drawing/2014/main" id="{AC62ECD0-A9B3-47EF-9D5C-A0E8D715DDF4}"/>
              </a:ext>
            </a:extLst>
          </p:cNvPr>
          <p:cNvSpPr>
            <a:spLocks noGrp="1"/>
          </p:cNvSpPr>
          <p:nvPr>
            <p:ph type="title"/>
          </p:nvPr>
        </p:nvSpPr>
        <p:spPr>
          <a:xfrm>
            <a:off x="401320" y="173108"/>
            <a:ext cx="10515600" cy="1098907"/>
          </a:xfrm>
        </p:spPr>
        <p:txBody>
          <a:bodyPr>
            <a:normAutofit/>
          </a:bodyPr>
          <a:lstStyle/>
          <a:p>
            <a:pPr lvl="0" algn="ctr" fontAlgn="base">
              <a:spcBef>
                <a:spcPct val="0"/>
              </a:spcBef>
              <a:spcAft>
                <a:spcPct val="0"/>
              </a:spcAft>
              <a:defRPr/>
            </a:pPr>
            <a:r>
              <a:rPr lang="en-US" sz="2800" b="1" dirty="0">
                <a:solidFill>
                  <a:srgbClr val="006666"/>
                </a:solidFill>
                <a:latin typeface="Aptos" panose="020B0004020202020204" pitchFamily="34" charset="0"/>
                <a:ea typeface="ＭＳ Ｐゴシック" charset="0"/>
                <a:cs typeface="ＭＳ Ｐゴシック" charset="0"/>
              </a:rPr>
              <a:t>Muscle quality and aging:</a:t>
            </a:r>
            <a:br>
              <a:rPr lang="en-US" sz="2800" b="1" dirty="0">
                <a:solidFill>
                  <a:srgbClr val="006666"/>
                </a:solidFill>
                <a:latin typeface="Aptos" panose="020B0004020202020204" pitchFamily="34" charset="0"/>
                <a:ea typeface="ＭＳ Ｐゴシック" charset="0"/>
                <a:cs typeface="ＭＳ Ｐゴシック" charset="0"/>
              </a:rPr>
            </a:br>
            <a:r>
              <a:rPr lang="en-US" sz="2800" b="1" dirty="0">
                <a:solidFill>
                  <a:srgbClr val="006666"/>
                </a:solidFill>
                <a:latin typeface="Aptos" panose="020B0004020202020204" pitchFamily="34" charset="0"/>
                <a:ea typeface="ＭＳ Ｐゴシック" charset="0"/>
                <a:cs typeface="ＭＳ Ｐゴシック" charset="0"/>
              </a:rPr>
              <a:t>Strength/Mass Ratio in BLSA Participants 60-70 </a:t>
            </a:r>
            <a:r>
              <a:rPr lang="en-US" sz="2800" b="1" dirty="0" err="1">
                <a:solidFill>
                  <a:srgbClr val="006666"/>
                </a:solidFill>
                <a:latin typeface="Aptos" panose="020B0004020202020204" pitchFamily="34" charset="0"/>
                <a:ea typeface="ＭＳ Ｐゴシック" charset="0"/>
                <a:cs typeface="ＭＳ Ｐゴシック" charset="0"/>
              </a:rPr>
              <a:t>yrs</a:t>
            </a:r>
            <a:r>
              <a:rPr lang="en-US" sz="2800" b="1" dirty="0">
                <a:solidFill>
                  <a:srgbClr val="006666"/>
                </a:solidFill>
                <a:latin typeface="Aptos" panose="020B0004020202020204" pitchFamily="34" charset="0"/>
                <a:ea typeface="ＭＳ Ｐゴシック" charset="0"/>
                <a:cs typeface="ＭＳ Ｐゴシック" charset="0"/>
              </a:rPr>
              <a:t> Old</a:t>
            </a:r>
            <a:endParaRPr lang="it-IT" sz="2800" dirty="0">
              <a:solidFill>
                <a:srgbClr val="006666"/>
              </a:solidFill>
              <a:latin typeface="Aptos" panose="020B0004020202020204" pitchFamily="34" charset="0"/>
            </a:endParaRPr>
          </a:p>
        </p:txBody>
      </p:sp>
    </p:spTree>
    <p:extLst>
      <p:ext uri="{BB962C8B-B14F-4D97-AF65-F5344CB8AC3E}">
        <p14:creationId xmlns:p14="http://schemas.microsoft.com/office/powerpoint/2010/main" val="2061501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richard.dodds\Documents\[g] Centiles chart colour.png"/>
          <p:cNvPicPr>
            <a:picLocks noChangeAspect="1" noChangeArrowheads="1"/>
          </p:cNvPicPr>
          <p:nvPr/>
        </p:nvPicPr>
        <p:blipFill>
          <a:blip r:embed="rId2" cstate="print">
            <a:extLst>
              <a:ext uri="{28A0092B-C50C-407E-A947-70E740481C1C}">
                <a14:useLocalDpi xmlns:a14="http://schemas.microsoft.com/office/drawing/2010/main" val="0"/>
              </a:ext>
            </a:extLst>
          </a:blip>
          <a:srcRect l="278" t="3209" r="3210" b="12997"/>
          <a:stretch>
            <a:fillRect/>
          </a:stretch>
        </p:blipFill>
        <p:spPr bwMode="auto">
          <a:xfrm>
            <a:off x="1488129" y="982355"/>
            <a:ext cx="9572508" cy="5107330"/>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C:\Users\richard.dodds\Documents\[g] Centiles chart colour.png"/>
          <p:cNvPicPr>
            <a:picLocks noChangeAspect="1" noChangeArrowheads="1"/>
          </p:cNvPicPr>
          <p:nvPr/>
        </p:nvPicPr>
        <p:blipFill>
          <a:blip r:embed="rId2">
            <a:extLst>
              <a:ext uri="{28A0092B-C50C-407E-A947-70E740481C1C}">
                <a14:useLocalDpi xmlns:a14="http://schemas.microsoft.com/office/drawing/2010/main" val="0"/>
              </a:ext>
            </a:extLst>
          </a:blip>
          <a:srcRect l="17790" t="91399" r="19377" b="5173"/>
          <a:stretch>
            <a:fillRect/>
          </a:stretch>
        </p:blipFill>
        <p:spPr bwMode="auto">
          <a:xfrm>
            <a:off x="2165365" y="5879485"/>
            <a:ext cx="7861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p:cNvSpPr txBox="1">
            <a:spLocks noChangeArrowheads="1"/>
          </p:cNvSpPr>
          <p:nvPr/>
        </p:nvSpPr>
        <p:spPr bwMode="auto">
          <a:xfrm>
            <a:off x="4993969" y="6454792"/>
            <a:ext cx="25608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spcBef>
                <a:spcPct val="20000"/>
              </a:spcBef>
              <a:buClr>
                <a:srgbClr val="920049"/>
              </a:buClr>
              <a:buChar char="•"/>
              <a:defRPr>
                <a:solidFill>
                  <a:schemeClr val="tx1"/>
                </a:solidFill>
                <a:latin typeface="Verdana" panose="020B0604030504040204" pitchFamily="34" charset="0"/>
              </a:defRPr>
            </a:lvl1pPr>
            <a:lvl2pPr marL="742950" indent="-285750" algn="l">
              <a:spcBef>
                <a:spcPct val="20000"/>
              </a:spcBef>
              <a:buClr>
                <a:srgbClr val="920049"/>
              </a:buClr>
              <a:buChar char="•"/>
              <a:defRPr sz="1600">
                <a:solidFill>
                  <a:schemeClr val="tx1"/>
                </a:solidFill>
                <a:latin typeface="Verdana" panose="020B0604030504040204" pitchFamily="34" charset="0"/>
              </a:defRPr>
            </a:lvl2pPr>
            <a:lvl3pPr marL="1143000" indent="-228600" algn="l">
              <a:spcBef>
                <a:spcPct val="20000"/>
              </a:spcBef>
              <a:buClr>
                <a:srgbClr val="920049"/>
              </a:buClr>
              <a:buChar char="•"/>
              <a:defRPr sz="1400">
                <a:solidFill>
                  <a:schemeClr val="tx1"/>
                </a:solidFill>
                <a:latin typeface="Verdana" panose="020B0604030504040204" pitchFamily="34" charset="0"/>
              </a:defRPr>
            </a:lvl3pPr>
            <a:lvl4pPr marL="1600200" indent="-228600" algn="l">
              <a:spcBef>
                <a:spcPct val="20000"/>
              </a:spcBef>
              <a:buClr>
                <a:srgbClr val="920049"/>
              </a:buClr>
              <a:buChar char="–"/>
              <a:defRPr>
                <a:solidFill>
                  <a:schemeClr val="tx1"/>
                </a:solidFill>
                <a:latin typeface="Verdana" panose="020B0604030504040204" pitchFamily="34" charset="0"/>
              </a:defRPr>
            </a:lvl4pPr>
            <a:lvl5pPr marL="2057400" indent="-228600" algn="l">
              <a:spcBef>
                <a:spcPct val="20000"/>
              </a:spcBef>
              <a:buClr>
                <a:srgbClr val="920049"/>
              </a:buClr>
              <a:buChar char="»"/>
              <a:defRPr i="1">
                <a:solidFill>
                  <a:schemeClr val="tx1"/>
                </a:solidFill>
                <a:latin typeface="Verdana" panose="020B0604030504040204" pitchFamily="34" charset="0"/>
              </a:defRPr>
            </a:lvl5pPr>
            <a:lvl6pPr marL="2514600" indent="-228600" eaLnBrk="0" fontAlgn="base" hangingPunct="0">
              <a:spcBef>
                <a:spcPct val="20000"/>
              </a:spcBef>
              <a:spcAft>
                <a:spcPct val="0"/>
              </a:spcAft>
              <a:buClr>
                <a:srgbClr val="920049"/>
              </a:buClr>
              <a:buChar char="»"/>
              <a:defRPr i="1">
                <a:solidFill>
                  <a:schemeClr val="tx1"/>
                </a:solidFill>
                <a:latin typeface="Verdana" panose="020B0604030504040204" pitchFamily="34" charset="0"/>
              </a:defRPr>
            </a:lvl6pPr>
            <a:lvl7pPr marL="2971800" indent="-228600" eaLnBrk="0" fontAlgn="base" hangingPunct="0">
              <a:spcBef>
                <a:spcPct val="20000"/>
              </a:spcBef>
              <a:spcAft>
                <a:spcPct val="0"/>
              </a:spcAft>
              <a:buClr>
                <a:srgbClr val="920049"/>
              </a:buClr>
              <a:buChar char="»"/>
              <a:defRPr i="1">
                <a:solidFill>
                  <a:schemeClr val="tx1"/>
                </a:solidFill>
                <a:latin typeface="Verdana" panose="020B0604030504040204" pitchFamily="34" charset="0"/>
              </a:defRPr>
            </a:lvl7pPr>
            <a:lvl8pPr marL="3429000" indent="-228600" eaLnBrk="0" fontAlgn="base" hangingPunct="0">
              <a:spcBef>
                <a:spcPct val="20000"/>
              </a:spcBef>
              <a:spcAft>
                <a:spcPct val="0"/>
              </a:spcAft>
              <a:buClr>
                <a:srgbClr val="920049"/>
              </a:buClr>
              <a:buChar char="»"/>
              <a:defRPr i="1">
                <a:solidFill>
                  <a:schemeClr val="tx1"/>
                </a:solidFill>
                <a:latin typeface="Verdana" panose="020B0604030504040204" pitchFamily="34" charset="0"/>
              </a:defRPr>
            </a:lvl8pPr>
            <a:lvl9pPr marL="3886200" indent="-228600" eaLnBrk="0" fontAlgn="base" hangingPunct="0">
              <a:spcBef>
                <a:spcPct val="20000"/>
              </a:spcBef>
              <a:spcAft>
                <a:spcPct val="0"/>
              </a:spcAft>
              <a:buClr>
                <a:srgbClr val="920049"/>
              </a:buClr>
              <a:buChar char="»"/>
              <a:defRPr i="1">
                <a:solidFill>
                  <a:schemeClr val="tx1"/>
                </a:solidFill>
                <a:latin typeface="Verdana" panose="020B0604030504040204" pitchFamily="34" charset="0"/>
              </a:defRPr>
            </a:lvl9pPr>
          </a:lstStyle>
          <a:p>
            <a:pPr algn="ctr" eaLnBrk="0" fontAlgn="base" hangingPunct="0">
              <a:spcBef>
                <a:spcPct val="0"/>
              </a:spcBef>
              <a:spcAft>
                <a:spcPct val="0"/>
              </a:spcAft>
              <a:buClrTx/>
              <a:buNone/>
              <a:defRPr/>
            </a:pPr>
            <a:r>
              <a:rPr lang="en-GB" altLang="en-US" sz="1600" dirty="0">
                <a:solidFill>
                  <a:srgbClr val="000000"/>
                </a:solidFill>
                <a:latin typeface="Calibri" panose="020F0502020204030204" pitchFamily="34" charset="0"/>
                <a:ea typeface="MS PGothic" panose="020B0600070205080204" pitchFamily="34" charset="-128"/>
              </a:rPr>
              <a:t> Dodds et al, </a:t>
            </a:r>
            <a:r>
              <a:rPr lang="en-GB" altLang="en-US" sz="1600" i="1" dirty="0" err="1">
                <a:solidFill>
                  <a:srgbClr val="000000"/>
                </a:solidFill>
                <a:latin typeface="Calibri" panose="020F0502020204030204" pitchFamily="34" charset="0"/>
                <a:ea typeface="MS PGothic" panose="020B0600070205080204" pitchFamily="34" charset="-128"/>
              </a:rPr>
              <a:t>PLoS</a:t>
            </a:r>
            <a:r>
              <a:rPr lang="en-GB" altLang="en-US" sz="1600" i="1" dirty="0">
                <a:solidFill>
                  <a:srgbClr val="000000"/>
                </a:solidFill>
                <a:latin typeface="Calibri" panose="020F0502020204030204" pitchFamily="34" charset="0"/>
                <a:ea typeface="MS PGothic" panose="020B0600070205080204" pitchFamily="34" charset="-128"/>
              </a:rPr>
              <a:t> One</a:t>
            </a:r>
            <a:r>
              <a:rPr lang="en-GB" altLang="en-US" sz="1600" dirty="0">
                <a:solidFill>
                  <a:srgbClr val="000000"/>
                </a:solidFill>
                <a:latin typeface="Calibri" panose="020F0502020204030204" pitchFamily="34" charset="0"/>
                <a:ea typeface="MS PGothic" panose="020B0600070205080204" pitchFamily="34" charset="-128"/>
              </a:rPr>
              <a:t> 2014</a:t>
            </a:r>
          </a:p>
        </p:txBody>
      </p:sp>
      <p:sp>
        <p:nvSpPr>
          <p:cNvPr id="7" name="Title 5"/>
          <p:cNvSpPr txBox="1">
            <a:spLocks/>
          </p:cNvSpPr>
          <p:nvPr/>
        </p:nvSpPr>
        <p:spPr>
          <a:xfrm>
            <a:off x="1199826" y="354986"/>
            <a:ext cx="9792348" cy="572762"/>
          </a:xfrm>
          <a:prstGeom prst="rect">
            <a:avLst/>
          </a:prstGeom>
        </p:spPr>
        <p:txBody>
          <a:bodyPr>
            <a:noAutofit/>
          </a:bodyPr>
          <a:lstStyle/>
          <a:p>
            <a:pPr>
              <a:lnSpc>
                <a:spcPct val="90000"/>
              </a:lnSpc>
              <a:spcBef>
                <a:spcPct val="0"/>
              </a:spcBef>
              <a:defRPr/>
            </a:pPr>
            <a:r>
              <a:rPr lang="en-GB" altLang="en-US" sz="2800" b="1" dirty="0">
                <a:solidFill>
                  <a:srgbClr val="006666"/>
                </a:solidFill>
                <a:latin typeface="Aptos" panose="020B0004020202020204" pitchFamily="34" charset="0"/>
                <a:ea typeface="Lucida Sans Unicode" panose="020B0602030504020204" pitchFamily="34" charset="0"/>
                <a:cs typeface="Lucida Sans Unicode" panose="020B0602030504020204" pitchFamily="34" charset="0"/>
              </a:rPr>
              <a:t>Grip strength across the life course in twelve British studies</a:t>
            </a:r>
          </a:p>
        </p:txBody>
      </p:sp>
    </p:spTree>
    <p:extLst>
      <p:ext uri="{BB962C8B-B14F-4D97-AF65-F5344CB8AC3E}">
        <p14:creationId xmlns:p14="http://schemas.microsoft.com/office/powerpoint/2010/main" val="616508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print"/>
          <a:srcRect/>
          <a:stretch>
            <a:fillRect/>
          </a:stretch>
        </p:blipFill>
        <p:spPr bwMode="auto">
          <a:xfrm>
            <a:off x="2019737" y="1815263"/>
            <a:ext cx="8572500" cy="474345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CasellaDiTesto 1">
            <a:extLst>
              <a:ext uri="{FF2B5EF4-FFF2-40B4-BE49-F238E27FC236}">
                <a16:creationId xmlns:a16="http://schemas.microsoft.com/office/drawing/2014/main" id="{E2AEA987-1DAA-6AEF-361C-EE07D50500E8}"/>
              </a:ext>
            </a:extLst>
          </p:cNvPr>
          <p:cNvSpPr txBox="1"/>
          <p:nvPr/>
        </p:nvSpPr>
        <p:spPr>
          <a:xfrm>
            <a:off x="926267" y="619760"/>
            <a:ext cx="10048240" cy="1200329"/>
          </a:xfrm>
          <a:prstGeom prst="rect">
            <a:avLst/>
          </a:prstGeom>
          <a:noFill/>
          <a:ln w="28575">
            <a:solidFill>
              <a:schemeClr val="tx1">
                <a:lumMod val="50000"/>
                <a:lumOff val="50000"/>
              </a:schemeClr>
            </a:solidFill>
          </a:ln>
        </p:spPr>
        <p:txBody>
          <a:bodyPr wrap="square" rtlCol="0">
            <a:spAutoFit/>
          </a:bodyPr>
          <a:lstStyle/>
          <a:p>
            <a:pPr algn="ctr"/>
            <a:r>
              <a:rPr lang="en-US" sz="2400" b="0" i="0" dirty="0">
                <a:solidFill>
                  <a:srgbClr val="002060"/>
                </a:solidFill>
                <a:effectLst/>
              </a:rPr>
              <a:t>Sarcopenia is a progressive and </a:t>
            </a:r>
            <a:r>
              <a:rPr lang="en-US" sz="2400" b="0" i="0" dirty="0" err="1">
                <a:solidFill>
                  <a:srgbClr val="002060"/>
                </a:solidFill>
                <a:effectLst/>
              </a:rPr>
              <a:t>generalised</a:t>
            </a:r>
            <a:r>
              <a:rPr lang="en-US" sz="2400" b="0" i="0" dirty="0">
                <a:solidFill>
                  <a:srgbClr val="002060"/>
                </a:solidFill>
                <a:effectLst/>
              </a:rPr>
              <a:t> skeletal muscle disorder that is associated with increased likelihood of adverse outcomes including falls, fractures, physical disability and mortality</a:t>
            </a:r>
            <a:endParaRPr lang="en-US" sz="2400" dirty="0">
              <a:solidFill>
                <a:srgbClr val="002060"/>
              </a:solidFill>
            </a:endParaRPr>
          </a:p>
        </p:txBody>
      </p:sp>
    </p:spTree>
    <p:extLst>
      <p:ext uri="{BB962C8B-B14F-4D97-AF65-F5344CB8AC3E}">
        <p14:creationId xmlns:p14="http://schemas.microsoft.com/office/powerpoint/2010/main" val="403142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08787" y="351914"/>
            <a:ext cx="10515600" cy="610235"/>
          </a:xfrm>
        </p:spPr>
        <p:txBody>
          <a:bodyPr>
            <a:normAutofit/>
          </a:bodyPr>
          <a:lstStyle/>
          <a:p>
            <a:r>
              <a:rPr lang="en-GB" sz="2800" b="1" dirty="0">
                <a:solidFill>
                  <a:srgbClr val="006666"/>
                </a:solidFill>
                <a:latin typeface="Aptos" panose="020B0004020202020204" pitchFamily="34" charset="0"/>
              </a:rPr>
              <a:t>The EWGSOP2 clinical algorithm</a:t>
            </a:r>
            <a:endParaRPr lang="it-IT" sz="2800" b="1" dirty="0">
              <a:solidFill>
                <a:srgbClr val="006666"/>
              </a:solidFill>
              <a:latin typeface="Aptos" panose="020B0004020202020204" pitchFamily="34" charset="0"/>
            </a:endParaRPr>
          </a:p>
        </p:txBody>
      </p:sp>
      <p:pic>
        <p:nvPicPr>
          <p:cNvPr id="1030" name="Picture 6" descr="EWGSOP-2 algorithm for the diagnosis of sarcopenia. Find the case, make ...">
            <a:extLst>
              <a:ext uri="{FF2B5EF4-FFF2-40B4-BE49-F238E27FC236}">
                <a16:creationId xmlns:a16="http://schemas.microsoft.com/office/drawing/2014/main" id="{E0D48378-FE5D-BA07-A593-0321B2E6F6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9146" y="962149"/>
            <a:ext cx="4284592" cy="5303515"/>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3" name="Text Box 4">
            <a:extLst>
              <a:ext uri="{FF2B5EF4-FFF2-40B4-BE49-F238E27FC236}">
                <a16:creationId xmlns:a16="http://schemas.microsoft.com/office/drawing/2014/main" id="{EF93D475-8B0F-0544-8AB4-2EF77744AA23}"/>
              </a:ext>
            </a:extLst>
          </p:cNvPr>
          <p:cNvSpPr txBox="1">
            <a:spLocks noChangeArrowheads="1"/>
          </p:cNvSpPr>
          <p:nvPr/>
        </p:nvSpPr>
        <p:spPr bwMode="auto">
          <a:xfrm>
            <a:off x="7036056" y="6450355"/>
            <a:ext cx="3171179" cy="288740"/>
          </a:xfrm>
          <a:prstGeom prst="rect">
            <a:avLst/>
          </a:prstGeom>
          <a:noFill/>
          <a:ln w="9525">
            <a:noFill/>
            <a:round/>
            <a:headEnd/>
            <a:tailEnd/>
          </a:ln>
        </p:spPr>
        <p:txBody>
          <a:bodyPr lIns="0" tIns="0" rIns="0" bIns="0"/>
          <a:lstStyle/>
          <a:p>
            <a:pPr>
              <a:tabLst>
                <a:tab pos="655622" algn="l"/>
                <a:tab pos="1312830" algn="l"/>
                <a:tab pos="1968451" algn="l"/>
                <a:tab pos="2625660" algn="l"/>
                <a:tab pos="3282869" algn="l"/>
              </a:tabLst>
            </a:pPr>
            <a:r>
              <a:rPr lang="en-GB" sz="1600" dirty="0">
                <a:latin typeface="Calibri" panose="020F0502020204030204" pitchFamily="34" charset="0"/>
                <a:cs typeface="Tahoma" pitchFamily="34" charset="0"/>
              </a:rPr>
              <a:t>Cruz-</a:t>
            </a:r>
            <a:r>
              <a:rPr lang="en-GB" sz="1600" dirty="0" err="1">
                <a:latin typeface="Calibri" panose="020F0502020204030204" pitchFamily="34" charset="0"/>
                <a:cs typeface="Tahoma" pitchFamily="34" charset="0"/>
              </a:rPr>
              <a:t>Jentoft</a:t>
            </a:r>
            <a:r>
              <a:rPr lang="en-GB" sz="1600" dirty="0">
                <a:latin typeface="Calibri" panose="020F0502020204030204" pitchFamily="34" charset="0"/>
                <a:cs typeface="Tahoma" pitchFamily="34" charset="0"/>
              </a:rPr>
              <a:t> A J et al. Age Ageing 2019</a:t>
            </a:r>
          </a:p>
        </p:txBody>
      </p:sp>
    </p:spTree>
    <p:extLst>
      <p:ext uri="{BB962C8B-B14F-4D97-AF65-F5344CB8AC3E}">
        <p14:creationId xmlns:p14="http://schemas.microsoft.com/office/powerpoint/2010/main" val="400824375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1D3849D8-8F5F-4B2C-80D2-A7E67276A4BE}"/>
              </a:ext>
            </a:extLst>
          </p:cNvPr>
          <p:cNvSpPr txBox="1">
            <a:spLocks/>
          </p:cNvSpPr>
          <p:nvPr/>
        </p:nvSpPr>
        <p:spPr>
          <a:xfrm>
            <a:off x="380364" y="291975"/>
            <a:ext cx="11395076" cy="864096"/>
          </a:xfrm>
          <a:prstGeom prst="rect">
            <a:avLst/>
          </a:prstGeom>
        </p:spPr>
        <p:txBody>
          <a:bodyPr>
            <a:noAutofit/>
          </a:bodyPr>
          <a:lstStyle/>
          <a:p>
            <a:r>
              <a:rPr lang="it-IT" altLang="it-IT" sz="2800" b="1" dirty="0">
                <a:solidFill>
                  <a:srgbClr val="006666"/>
                </a:solidFill>
                <a:latin typeface="Aptos" panose="020B0004020202020204" pitchFamily="34" charset="0"/>
                <a:cs typeface="Arial" panose="020B0604020202020204" pitchFamily="34" charset="0"/>
              </a:rPr>
              <a:t>Sarcopenia: </a:t>
            </a:r>
            <a:r>
              <a:rPr lang="it-IT" altLang="it-IT" sz="2800" b="1" dirty="0" err="1">
                <a:solidFill>
                  <a:srgbClr val="006666"/>
                </a:solidFill>
                <a:latin typeface="Aptos" panose="020B0004020202020204" pitchFamily="34" charset="0"/>
                <a:cs typeface="Arial" panose="020B0604020202020204" pitchFamily="34" charset="0"/>
              </a:rPr>
              <a:t>Revised</a:t>
            </a:r>
            <a:r>
              <a:rPr lang="it-IT" altLang="it-IT" sz="2800" b="1" dirty="0">
                <a:solidFill>
                  <a:srgbClr val="006666"/>
                </a:solidFill>
                <a:latin typeface="Aptos" panose="020B0004020202020204" pitchFamily="34" charset="0"/>
                <a:cs typeface="Arial" panose="020B0604020202020204" pitchFamily="34" charset="0"/>
              </a:rPr>
              <a:t> </a:t>
            </a:r>
            <a:r>
              <a:rPr lang="it-IT" altLang="it-IT" sz="2800" b="1" dirty="0" err="1">
                <a:solidFill>
                  <a:srgbClr val="006666"/>
                </a:solidFill>
                <a:latin typeface="Aptos" panose="020B0004020202020204" pitchFamily="34" charset="0"/>
                <a:cs typeface="Arial" panose="020B0604020202020204" pitchFamily="34" charset="0"/>
              </a:rPr>
              <a:t>European</a:t>
            </a:r>
            <a:r>
              <a:rPr lang="it-IT" altLang="it-IT" sz="2800" b="1" dirty="0">
                <a:solidFill>
                  <a:srgbClr val="006666"/>
                </a:solidFill>
                <a:latin typeface="Aptos" panose="020B0004020202020204" pitchFamily="34" charset="0"/>
                <a:cs typeface="Arial" panose="020B0604020202020204" pitchFamily="34" charset="0"/>
              </a:rPr>
              <a:t> consensus on </a:t>
            </a:r>
            <a:r>
              <a:rPr lang="it-IT" altLang="it-IT" sz="2800" b="1" dirty="0" err="1">
                <a:solidFill>
                  <a:srgbClr val="006666"/>
                </a:solidFill>
                <a:latin typeface="Aptos" panose="020B0004020202020204" pitchFamily="34" charset="0"/>
                <a:cs typeface="Arial" panose="020B0604020202020204" pitchFamily="34" charset="0"/>
              </a:rPr>
              <a:t>definition</a:t>
            </a:r>
            <a:r>
              <a:rPr lang="it-IT" altLang="it-IT" sz="2800" b="1" dirty="0">
                <a:solidFill>
                  <a:srgbClr val="006666"/>
                </a:solidFill>
                <a:latin typeface="Aptos" panose="020B0004020202020204" pitchFamily="34" charset="0"/>
                <a:cs typeface="Arial" panose="020B0604020202020204" pitchFamily="34" charset="0"/>
              </a:rPr>
              <a:t> and </a:t>
            </a:r>
            <a:r>
              <a:rPr lang="it-IT" altLang="it-IT" sz="2800" b="1" dirty="0" err="1">
                <a:solidFill>
                  <a:srgbClr val="006666"/>
                </a:solidFill>
                <a:latin typeface="Aptos" panose="020B0004020202020204" pitchFamily="34" charset="0"/>
                <a:cs typeface="Arial" panose="020B0604020202020204" pitchFamily="34" charset="0"/>
              </a:rPr>
              <a:t>diagnosis</a:t>
            </a:r>
            <a:r>
              <a:rPr lang="it-IT" altLang="it-IT" sz="2800" b="1" dirty="0">
                <a:solidFill>
                  <a:srgbClr val="006666"/>
                </a:solidFill>
                <a:latin typeface="Aptos" panose="020B0004020202020204" pitchFamily="34" charset="0"/>
                <a:cs typeface="Arial" panose="020B0604020202020204" pitchFamily="34" charset="0"/>
              </a:rPr>
              <a:t> </a:t>
            </a:r>
          </a:p>
        </p:txBody>
      </p:sp>
      <p:pic>
        <p:nvPicPr>
          <p:cNvPr id="6" name="Picture 2">
            <a:extLst>
              <a:ext uri="{FF2B5EF4-FFF2-40B4-BE49-F238E27FC236}">
                <a16:creationId xmlns:a16="http://schemas.microsoft.com/office/drawing/2014/main" id="{865E1012-3EB9-4537-86C8-D7A6C0682B93}"/>
              </a:ext>
            </a:extLst>
          </p:cNvPr>
          <p:cNvPicPr>
            <a:picLocks noChangeAspect="1" noChangeArrowheads="1"/>
          </p:cNvPicPr>
          <p:nvPr/>
        </p:nvPicPr>
        <p:blipFill>
          <a:blip r:embed="rId2">
            <a:lum bright="-20000" contrast="40000"/>
            <a:extLst>
              <a:ext uri="{28A0092B-C50C-407E-A947-70E740481C1C}">
                <a14:useLocalDpi xmlns:a14="http://schemas.microsoft.com/office/drawing/2010/main" val="0"/>
              </a:ext>
            </a:extLst>
          </a:blip>
          <a:srcRect r="6688"/>
          <a:stretch>
            <a:fillRect/>
          </a:stretch>
        </p:blipFill>
        <p:spPr bwMode="auto">
          <a:xfrm>
            <a:off x="1233804" y="2010083"/>
            <a:ext cx="9993398" cy="3130877"/>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4">
            <a:extLst>
              <a:ext uri="{FF2B5EF4-FFF2-40B4-BE49-F238E27FC236}">
                <a16:creationId xmlns:a16="http://schemas.microsoft.com/office/drawing/2014/main" id="{EBCAA3ED-F986-4A6F-B9BC-F77E8AD86F0F}"/>
              </a:ext>
            </a:extLst>
          </p:cNvPr>
          <p:cNvSpPr txBox="1">
            <a:spLocks noChangeArrowheads="1"/>
          </p:cNvSpPr>
          <p:nvPr/>
        </p:nvSpPr>
        <p:spPr bwMode="auto">
          <a:xfrm>
            <a:off x="4892185" y="6566025"/>
            <a:ext cx="3171179" cy="288740"/>
          </a:xfrm>
          <a:prstGeom prst="rect">
            <a:avLst/>
          </a:prstGeom>
          <a:noFill/>
          <a:ln w="9525">
            <a:noFill/>
            <a:round/>
            <a:headEnd/>
            <a:tailEnd/>
          </a:ln>
        </p:spPr>
        <p:txBody>
          <a:bodyPr lIns="0" tIns="0" rIns="0" bIns="0"/>
          <a:lstStyle/>
          <a:p>
            <a:pPr>
              <a:tabLst>
                <a:tab pos="655622" algn="l"/>
                <a:tab pos="1312830" algn="l"/>
                <a:tab pos="1968451" algn="l"/>
                <a:tab pos="2625660" algn="l"/>
                <a:tab pos="3282869" algn="l"/>
              </a:tabLst>
            </a:pPr>
            <a:r>
              <a:rPr lang="en-GB" sz="1400" b="1" dirty="0">
                <a:solidFill>
                  <a:schemeClr val="bg2">
                    <a:lumMod val="10000"/>
                  </a:schemeClr>
                </a:solidFill>
                <a:latin typeface="Calibri" panose="020F0502020204030204" pitchFamily="34" charset="0"/>
                <a:cs typeface="Tahoma" pitchFamily="34" charset="0"/>
              </a:rPr>
              <a:t>Cruz-</a:t>
            </a:r>
            <a:r>
              <a:rPr lang="en-GB" sz="1400" b="1" dirty="0" err="1">
                <a:solidFill>
                  <a:schemeClr val="bg2">
                    <a:lumMod val="10000"/>
                  </a:schemeClr>
                </a:solidFill>
                <a:latin typeface="Calibri" panose="020F0502020204030204" pitchFamily="34" charset="0"/>
                <a:cs typeface="Tahoma" pitchFamily="34" charset="0"/>
              </a:rPr>
              <a:t>Jentoft</a:t>
            </a:r>
            <a:r>
              <a:rPr lang="en-GB" sz="1400" b="1" dirty="0">
                <a:solidFill>
                  <a:schemeClr val="bg2">
                    <a:lumMod val="10000"/>
                  </a:schemeClr>
                </a:solidFill>
                <a:latin typeface="Calibri" panose="020F0502020204030204" pitchFamily="34" charset="0"/>
                <a:cs typeface="Tahoma" pitchFamily="34" charset="0"/>
              </a:rPr>
              <a:t> A J et al. Age Ageing 2019</a:t>
            </a:r>
          </a:p>
        </p:txBody>
      </p:sp>
    </p:spTree>
    <p:extLst>
      <p:ext uri="{BB962C8B-B14F-4D97-AF65-F5344CB8AC3E}">
        <p14:creationId xmlns:p14="http://schemas.microsoft.com/office/powerpoint/2010/main" val="2630118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Segnaposto contenuto 3"/>
          <p:cNvGraphicFramePr>
            <a:graphicFrameLocks/>
          </p:cNvGraphicFramePr>
          <p:nvPr>
            <p:extLst>
              <p:ext uri="{D42A27DB-BD31-4B8C-83A1-F6EECF244321}">
                <p14:modId xmlns:p14="http://schemas.microsoft.com/office/powerpoint/2010/main" val="3198139353"/>
              </p:ext>
            </p:extLst>
          </p:nvPr>
        </p:nvGraphicFramePr>
        <p:xfrm>
          <a:off x="1330960" y="1395321"/>
          <a:ext cx="9276079" cy="4792118"/>
        </p:xfrm>
        <a:graphic>
          <a:graphicData uri="http://schemas.openxmlformats.org/drawingml/2006/table">
            <a:tbl>
              <a:tblPr firstRow="1" bandRow="1">
                <a:effectLst>
                  <a:outerShdw blurRad="50800" dist="38100" dir="8100000" algn="tr" rotWithShape="0">
                    <a:prstClr val="black">
                      <a:alpha val="40000"/>
                    </a:prstClr>
                  </a:outerShdw>
                </a:effectLst>
                <a:tableStyleId>{3B4B98B0-60AC-42C2-AFA5-B58CD77FA1E5}</a:tableStyleId>
              </a:tblPr>
              <a:tblGrid>
                <a:gridCol w="2798818">
                  <a:extLst>
                    <a:ext uri="{9D8B030D-6E8A-4147-A177-3AD203B41FA5}">
                      <a16:colId xmlns:a16="http://schemas.microsoft.com/office/drawing/2014/main" val="20000"/>
                    </a:ext>
                  </a:extLst>
                </a:gridCol>
                <a:gridCol w="2939061">
                  <a:extLst>
                    <a:ext uri="{9D8B030D-6E8A-4147-A177-3AD203B41FA5}">
                      <a16:colId xmlns:a16="http://schemas.microsoft.com/office/drawing/2014/main" val="20001"/>
                    </a:ext>
                  </a:extLst>
                </a:gridCol>
                <a:gridCol w="710288">
                  <a:extLst>
                    <a:ext uri="{9D8B030D-6E8A-4147-A177-3AD203B41FA5}">
                      <a16:colId xmlns:a16="http://schemas.microsoft.com/office/drawing/2014/main" val="20002"/>
                    </a:ext>
                  </a:extLst>
                </a:gridCol>
                <a:gridCol w="1243207">
                  <a:extLst>
                    <a:ext uri="{9D8B030D-6E8A-4147-A177-3AD203B41FA5}">
                      <a16:colId xmlns:a16="http://schemas.microsoft.com/office/drawing/2014/main" val="20003"/>
                    </a:ext>
                  </a:extLst>
                </a:gridCol>
                <a:gridCol w="1584705">
                  <a:extLst>
                    <a:ext uri="{9D8B030D-6E8A-4147-A177-3AD203B41FA5}">
                      <a16:colId xmlns:a16="http://schemas.microsoft.com/office/drawing/2014/main" val="20004"/>
                    </a:ext>
                  </a:extLst>
                </a:gridCol>
              </a:tblGrid>
              <a:tr h="440659">
                <a:tc>
                  <a:txBody>
                    <a:bodyPr/>
                    <a:lstStyle/>
                    <a:p>
                      <a:pPr algn="just">
                        <a:lnSpc>
                          <a:spcPct val="120000"/>
                        </a:lnSpc>
                        <a:spcAft>
                          <a:spcPts val="0"/>
                        </a:spcAft>
                      </a:pPr>
                      <a:r>
                        <a:rPr lang="it-IT" sz="1600" dirty="0" err="1">
                          <a:effectLst/>
                        </a:rPr>
                        <a:t>Author</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err="1">
                          <a:effectLst/>
                        </a:rPr>
                        <a:t>Setting</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bg1"/>
                    </a:solidFill>
                  </a:tcPr>
                </a:tc>
                <a:tc>
                  <a:txBody>
                    <a:bodyPr/>
                    <a:lstStyle/>
                    <a:p>
                      <a:pPr algn="ctr">
                        <a:lnSpc>
                          <a:spcPct val="120000"/>
                        </a:lnSpc>
                        <a:spcAft>
                          <a:spcPts val="0"/>
                        </a:spcAft>
                      </a:pPr>
                      <a:r>
                        <a:rPr lang="it-IT" sz="1600">
                          <a:effectLst/>
                        </a:rPr>
                        <a:t>N</a:t>
                      </a:r>
                      <a:endParaRPr lang="it-IT"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err="1">
                          <a:effectLst/>
                        </a:rPr>
                        <a:t>Age</a:t>
                      </a:r>
                      <a:r>
                        <a:rPr lang="it-IT" sz="1600" dirty="0">
                          <a:effectLst/>
                        </a:rPr>
                        <a:t>(</a:t>
                      </a:r>
                      <a:r>
                        <a:rPr lang="it-IT" sz="1600" dirty="0" err="1">
                          <a:effectLst/>
                        </a:rPr>
                        <a:t>yrs</a:t>
                      </a:r>
                      <a:r>
                        <a:rPr lang="it-IT" sz="1600" dirty="0">
                          <a:effectLst/>
                        </a:rPr>
                        <a:t>)</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a:effectLst/>
                        </a:rPr>
                        <a:t>Prevalence</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bg1"/>
                    </a:solidFill>
                  </a:tcPr>
                </a:tc>
                <a:extLst>
                  <a:ext uri="{0D108BD9-81ED-4DB2-BD59-A6C34878D82A}">
                    <a16:rowId xmlns:a16="http://schemas.microsoft.com/office/drawing/2014/main" val="10000"/>
                  </a:ext>
                </a:extLst>
              </a:tr>
              <a:tr h="440659">
                <a:tc>
                  <a:txBody>
                    <a:bodyPr/>
                    <a:lstStyle/>
                    <a:p>
                      <a:pPr algn="just">
                        <a:lnSpc>
                          <a:spcPct val="120000"/>
                        </a:lnSpc>
                        <a:spcAft>
                          <a:spcPts val="0"/>
                        </a:spcAft>
                      </a:pPr>
                      <a:r>
                        <a:rPr lang="it-IT" sz="1600" dirty="0" err="1">
                          <a:effectLst/>
                        </a:rPr>
                        <a:t>Gariballa</a:t>
                      </a:r>
                      <a:r>
                        <a:rPr lang="it-IT" sz="1600" dirty="0">
                          <a:effectLst/>
                        </a:rPr>
                        <a:t>, 2013</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err="1">
                          <a:effectLst/>
                        </a:rPr>
                        <a:t>Geriatrics</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432</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 ≥65</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10%</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accent3">
                        <a:lumMod val="40000"/>
                        <a:lumOff val="60000"/>
                      </a:schemeClr>
                    </a:solidFill>
                  </a:tcPr>
                </a:tc>
                <a:extLst>
                  <a:ext uri="{0D108BD9-81ED-4DB2-BD59-A6C34878D82A}">
                    <a16:rowId xmlns:a16="http://schemas.microsoft.com/office/drawing/2014/main" val="10001"/>
                  </a:ext>
                </a:extLst>
              </a:tr>
              <a:tr h="440659">
                <a:tc>
                  <a:txBody>
                    <a:bodyPr/>
                    <a:lstStyle/>
                    <a:p>
                      <a:pPr algn="just">
                        <a:lnSpc>
                          <a:spcPct val="120000"/>
                        </a:lnSpc>
                        <a:spcAft>
                          <a:spcPts val="0"/>
                        </a:spcAft>
                      </a:pPr>
                      <a:r>
                        <a:rPr lang="it-IT" sz="1600" dirty="0">
                          <a:effectLst/>
                        </a:rPr>
                        <a:t>Rossi, 2014</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err="1">
                          <a:effectLst/>
                        </a:rPr>
                        <a:t>Geriatrics</a:t>
                      </a:r>
                      <a:r>
                        <a:rPr lang="it-IT" sz="1600" dirty="0">
                          <a:effectLst/>
                        </a:rPr>
                        <a:t> </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bg1"/>
                    </a:solidFill>
                  </a:tcPr>
                </a:tc>
                <a:tc>
                  <a:txBody>
                    <a:bodyPr/>
                    <a:lstStyle/>
                    <a:p>
                      <a:pPr algn="ctr">
                        <a:lnSpc>
                          <a:spcPct val="120000"/>
                        </a:lnSpc>
                        <a:spcAft>
                          <a:spcPts val="0"/>
                        </a:spcAft>
                      </a:pPr>
                      <a:r>
                        <a:rPr lang="it-IT" sz="1600">
                          <a:effectLst/>
                        </a:rPr>
                        <a:t>119</a:t>
                      </a:r>
                      <a:endParaRPr lang="it-IT"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a:effectLst/>
                        </a:rPr>
                        <a:t>807 </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a:effectLst/>
                        </a:rPr>
                        <a:t>25%</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bg1"/>
                    </a:solidFill>
                  </a:tcPr>
                </a:tc>
                <a:extLst>
                  <a:ext uri="{0D108BD9-81ED-4DB2-BD59-A6C34878D82A}">
                    <a16:rowId xmlns:a16="http://schemas.microsoft.com/office/drawing/2014/main" val="10002"/>
                  </a:ext>
                </a:extLst>
              </a:tr>
              <a:tr h="776399">
                <a:tc>
                  <a:txBody>
                    <a:bodyPr/>
                    <a:lstStyle/>
                    <a:p>
                      <a:pPr algn="just">
                        <a:lnSpc>
                          <a:spcPct val="120000"/>
                        </a:lnSpc>
                        <a:spcAft>
                          <a:spcPts val="0"/>
                        </a:spcAft>
                      </a:pPr>
                      <a:r>
                        <a:rPr lang="it-IT" sz="1600" dirty="0" err="1">
                          <a:effectLst/>
                        </a:rPr>
                        <a:t>Sousa</a:t>
                      </a:r>
                      <a:r>
                        <a:rPr lang="it-IT" sz="1600" dirty="0">
                          <a:effectLst/>
                        </a:rPr>
                        <a:t>, 2014</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err="1">
                          <a:effectLst/>
                        </a:rPr>
                        <a:t>Geriatrics</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608</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≥18 (f)</a:t>
                      </a:r>
                    </a:p>
                    <a:p>
                      <a:pPr algn="ctr">
                        <a:lnSpc>
                          <a:spcPct val="120000"/>
                        </a:lnSpc>
                        <a:spcAft>
                          <a:spcPts val="0"/>
                        </a:spcAft>
                      </a:pPr>
                      <a:r>
                        <a:rPr lang="it-IT" sz="1600" dirty="0">
                          <a:effectLst/>
                        </a:rPr>
                        <a:t>≥18 (m)</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5-38%</a:t>
                      </a:r>
                    </a:p>
                    <a:p>
                      <a:pPr algn="ctr">
                        <a:lnSpc>
                          <a:spcPct val="120000"/>
                        </a:lnSpc>
                        <a:spcAft>
                          <a:spcPts val="0"/>
                        </a:spcAft>
                      </a:pPr>
                      <a:r>
                        <a:rPr lang="it-IT" sz="1600" dirty="0">
                          <a:effectLst/>
                        </a:rPr>
                        <a:t>5-41%</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accent3">
                        <a:lumMod val="40000"/>
                        <a:lumOff val="60000"/>
                      </a:schemeClr>
                    </a:solidFill>
                  </a:tcPr>
                </a:tc>
                <a:extLst>
                  <a:ext uri="{0D108BD9-81ED-4DB2-BD59-A6C34878D82A}">
                    <a16:rowId xmlns:a16="http://schemas.microsoft.com/office/drawing/2014/main" val="10003"/>
                  </a:ext>
                </a:extLst>
              </a:tr>
              <a:tr h="440659">
                <a:tc>
                  <a:txBody>
                    <a:bodyPr/>
                    <a:lstStyle/>
                    <a:p>
                      <a:pPr algn="just">
                        <a:lnSpc>
                          <a:spcPct val="120000"/>
                        </a:lnSpc>
                        <a:spcAft>
                          <a:spcPts val="0"/>
                        </a:spcAft>
                      </a:pPr>
                      <a:r>
                        <a:rPr lang="it-IT" sz="1600" dirty="0" err="1">
                          <a:effectLst/>
                        </a:rPr>
                        <a:t>Vetrano</a:t>
                      </a:r>
                      <a:r>
                        <a:rPr lang="it-IT" sz="1600" dirty="0">
                          <a:effectLst/>
                        </a:rPr>
                        <a:t>, 2014</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en-US" sz="1600" dirty="0" err="1">
                          <a:effectLst/>
                        </a:rPr>
                        <a:t>Geriatr</a:t>
                      </a:r>
                      <a:r>
                        <a:rPr lang="en-US" sz="1600" dirty="0">
                          <a:effectLst/>
                        </a:rPr>
                        <a:t>. &amp; Int. Med.</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bg1"/>
                    </a:solidFill>
                  </a:tcPr>
                </a:tc>
                <a:tc>
                  <a:txBody>
                    <a:bodyPr/>
                    <a:lstStyle/>
                    <a:p>
                      <a:pPr algn="ctr">
                        <a:lnSpc>
                          <a:spcPct val="120000"/>
                        </a:lnSpc>
                        <a:spcAft>
                          <a:spcPts val="0"/>
                        </a:spcAft>
                      </a:pPr>
                      <a:r>
                        <a:rPr lang="it-IT" sz="1600">
                          <a:effectLst/>
                        </a:rPr>
                        <a:t>770</a:t>
                      </a:r>
                      <a:endParaRPr lang="it-IT"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a:effectLst/>
                        </a:rPr>
                        <a:t>≥65 </a:t>
                      </a:r>
                      <a:endParaRPr lang="it-IT"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a:effectLst/>
                        </a:rPr>
                        <a:t>28%</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bg1"/>
                    </a:solidFill>
                  </a:tcPr>
                </a:tc>
                <a:extLst>
                  <a:ext uri="{0D108BD9-81ED-4DB2-BD59-A6C34878D82A}">
                    <a16:rowId xmlns:a16="http://schemas.microsoft.com/office/drawing/2014/main" val="10004"/>
                  </a:ext>
                </a:extLst>
              </a:tr>
              <a:tr h="440659">
                <a:tc>
                  <a:txBody>
                    <a:bodyPr/>
                    <a:lstStyle/>
                    <a:p>
                      <a:pPr algn="just">
                        <a:lnSpc>
                          <a:spcPct val="120000"/>
                        </a:lnSpc>
                        <a:spcAft>
                          <a:spcPts val="0"/>
                        </a:spcAft>
                      </a:pPr>
                      <a:r>
                        <a:rPr lang="it-IT" sz="1600" dirty="0" err="1">
                          <a:effectLst/>
                        </a:rPr>
                        <a:t>Smoliner</a:t>
                      </a:r>
                      <a:r>
                        <a:rPr lang="it-IT" sz="1600" dirty="0">
                          <a:effectLst/>
                        </a:rPr>
                        <a:t>, 2014</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err="1">
                          <a:effectLst/>
                        </a:rPr>
                        <a:t>Geriatrics</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198</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≥65 </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25%</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accent3">
                        <a:lumMod val="40000"/>
                        <a:lumOff val="60000"/>
                      </a:schemeClr>
                    </a:solidFill>
                  </a:tcPr>
                </a:tc>
                <a:extLst>
                  <a:ext uri="{0D108BD9-81ED-4DB2-BD59-A6C34878D82A}">
                    <a16:rowId xmlns:a16="http://schemas.microsoft.com/office/drawing/2014/main" val="10005"/>
                  </a:ext>
                </a:extLst>
              </a:tr>
              <a:tr h="490447">
                <a:tc>
                  <a:txBody>
                    <a:bodyPr/>
                    <a:lstStyle/>
                    <a:p>
                      <a:pPr algn="just">
                        <a:lnSpc>
                          <a:spcPct val="120000"/>
                        </a:lnSpc>
                        <a:spcAft>
                          <a:spcPts val="0"/>
                        </a:spcAft>
                      </a:pPr>
                      <a:r>
                        <a:rPr lang="it-IT" sz="1600" dirty="0" err="1">
                          <a:effectLst/>
                        </a:rPr>
                        <a:t>González-Montalvo</a:t>
                      </a:r>
                      <a:r>
                        <a:rPr lang="it-IT" sz="1600" dirty="0">
                          <a:effectLst/>
                        </a:rPr>
                        <a:t>, 2015</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err="1">
                          <a:effectLst/>
                        </a:rPr>
                        <a:t>Orthogeriatrics</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bg1"/>
                    </a:solidFill>
                  </a:tcPr>
                </a:tc>
                <a:tc>
                  <a:txBody>
                    <a:bodyPr/>
                    <a:lstStyle/>
                    <a:p>
                      <a:pPr algn="ctr">
                        <a:lnSpc>
                          <a:spcPct val="120000"/>
                        </a:lnSpc>
                        <a:spcAft>
                          <a:spcPts val="0"/>
                        </a:spcAft>
                      </a:pPr>
                      <a:r>
                        <a:rPr lang="it-IT" sz="1600" dirty="0">
                          <a:effectLst/>
                        </a:rPr>
                        <a:t>479</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a:effectLst/>
                        </a:rPr>
                        <a:t>85±7</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a:effectLst/>
                        </a:rPr>
                        <a:t>17.1%</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bg1"/>
                    </a:solidFill>
                  </a:tcPr>
                </a:tc>
                <a:extLst>
                  <a:ext uri="{0D108BD9-81ED-4DB2-BD59-A6C34878D82A}">
                    <a16:rowId xmlns:a16="http://schemas.microsoft.com/office/drawing/2014/main" val="10006"/>
                  </a:ext>
                </a:extLst>
              </a:tr>
              <a:tr h="440659">
                <a:tc>
                  <a:txBody>
                    <a:bodyPr/>
                    <a:lstStyle/>
                    <a:p>
                      <a:pPr algn="just">
                        <a:lnSpc>
                          <a:spcPct val="120000"/>
                        </a:lnSpc>
                        <a:spcAft>
                          <a:spcPts val="0"/>
                        </a:spcAft>
                      </a:pPr>
                      <a:r>
                        <a:rPr lang="it-IT" sz="1600" dirty="0">
                          <a:effectLst/>
                        </a:rPr>
                        <a:t>Martinez, 2015</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err="1">
                          <a:effectLst/>
                        </a:rPr>
                        <a:t>Mixed</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110</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≥60</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21.8%</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accent3">
                        <a:lumMod val="40000"/>
                        <a:lumOff val="60000"/>
                      </a:schemeClr>
                    </a:solidFill>
                  </a:tcPr>
                </a:tc>
                <a:extLst>
                  <a:ext uri="{0D108BD9-81ED-4DB2-BD59-A6C34878D82A}">
                    <a16:rowId xmlns:a16="http://schemas.microsoft.com/office/drawing/2014/main" val="10007"/>
                  </a:ext>
                </a:extLst>
              </a:tr>
              <a:tr h="440659">
                <a:tc>
                  <a:txBody>
                    <a:bodyPr/>
                    <a:lstStyle/>
                    <a:p>
                      <a:pPr algn="just">
                        <a:lnSpc>
                          <a:spcPct val="120000"/>
                        </a:lnSpc>
                        <a:spcAft>
                          <a:spcPts val="0"/>
                        </a:spcAft>
                      </a:pPr>
                      <a:r>
                        <a:rPr lang="it-IT" sz="1600" dirty="0">
                          <a:effectLst/>
                        </a:rPr>
                        <a:t>Cerri AP, 2015</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en-US" sz="1600" dirty="0">
                          <a:effectLst/>
                        </a:rPr>
                        <a:t>Geriatrics</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bg1"/>
                    </a:solidFill>
                  </a:tcPr>
                </a:tc>
                <a:tc>
                  <a:txBody>
                    <a:bodyPr/>
                    <a:lstStyle/>
                    <a:p>
                      <a:pPr algn="ctr">
                        <a:lnSpc>
                          <a:spcPct val="120000"/>
                        </a:lnSpc>
                        <a:spcAft>
                          <a:spcPts val="0"/>
                        </a:spcAft>
                      </a:pPr>
                      <a:r>
                        <a:rPr lang="it-IT" sz="1600" dirty="0">
                          <a:effectLst/>
                        </a:rPr>
                        <a:t>103</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a:effectLst/>
                        </a:rPr>
                        <a:t>≥65</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bg1"/>
                    </a:solidFill>
                  </a:tcPr>
                </a:tc>
                <a:tc>
                  <a:txBody>
                    <a:bodyPr/>
                    <a:lstStyle/>
                    <a:p>
                      <a:pPr algn="ctr">
                        <a:lnSpc>
                          <a:spcPct val="120000"/>
                        </a:lnSpc>
                        <a:spcAft>
                          <a:spcPts val="0"/>
                        </a:spcAft>
                      </a:pPr>
                      <a:r>
                        <a:rPr lang="it-IT" sz="1600" dirty="0">
                          <a:effectLst/>
                        </a:rPr>
                        <a:t>21.4%</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bg1"/>
                    </a:solidFill>
                  </a:tcPr>
                </a:tc>
                <a:extLst>
                  <a:ext uri="{0D108BD9-81ED-4DB2-BD59-A6C34878D82A}">
                    <a16:rowId xmlns:a16="http://schemas.microsoft.com/office/drawing/2014/main" val="10008"/>
                  </a:ext>
                </a:extLst>
              </a:tr>
              <a:tr h="440659">
                <a:tc>
                  <a:txBody>
                    <a:bodyPr/>
                    <a:lstStyle/>
                    <a:p>
                      <a:pPr algn="just">
                        <a:lnSpc>
                          <a:spcPct val="120000"/>
                        </a:lnSpc>
                        <a:spcAft>
                          <a:spcPts val="0"/>
                        </a:spcAft>
                      </a:pPr>
                      <a:r>
                        <a:rPr lang="it-IT" sz="1600" dirty="0">
                          <a:effectLst/>
                          <a:latin typeface="+mn-lt"/>
                          <a:ea typeface="Times New Roman" panose="02020603050405020304" pitchFamily="18" charset="0"/>
                          <a:cs typeface="Times New Roman" panose="02020603050405020304" pitchFamily="18" charset="0"/>
                        </a:rPr>
                        <a:t>Bianchi L, 2017</a:t>
                      </a:r>
                    </a:p>
                  </a:txBody>
                  <a:tcPr marT="45721" marB="45721">
                    <a:solidFill>
                      <a:schemeClr val="accent3">
                        <a:lumMod val="40000"/>
                        <a:lumOff val="60000"/>
                      </a:schemeClr>
                    </a:solidFill>
                  </a:tcPr>
                </a:tc>
                <a:tc>
                  <a:txBody>
                    <a:bodyPr/>
                    <a:lstStyle/>
                    <a:p>
                      <a:pPr marL="0" marR="0" indent="0" algn="ctr" defTabSz="685800" rtl="0" eaLnBrk="1" fontAlgn="auto" latinLnBrk="0" hangingPunct="1">
                        <a:lnSpc>
                          <a:spcPct val="120000"/>
                        </a:lnSpc>
                        <a:spcBef>
                          <a:spcPts val="0"/>
                        </a:spcBef>
                        <a:spcAft>
                          <a:spcPts val="0"/>
                        </a:spcAft>
                        <a:buClrTx/>
                        <a:buSzTx/>
                        <a:buFontTx/>
                        <a:buNone/>
                        <a:tabLst/>
                        <a:defRPr/>
                      </a:pPr>
                      <a:r>
                        <a:rPr lang="en-US" sz="1600" dirty="0" err="1">
                          <a:effectLst/>
                        </a:rPr>
                        <a:t>Geriatr</a:t>
                      </a:r>
                      <a:r>
                        <a:rPr lang="en-US" sz="1600" dirty="0">
                          <a:effectLst/>
                        </a:rPr>
                        <a:t>. &amp; Int. Med.</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3975" marR="53975"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655</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≥65</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T="45721" marB="45721">
                    <a:solidFill>
                      <a:schemeClr val="accent3">
                        <a:lumMod val="40000"/>
                        <a:lumOff val="60000"/>
                      </a:schemeClr>
                    </a:solidFill>
                  </a:tcPr>
                </a:tc>
                <a:tc>
                  <a:txBody>
                    <a:bodyPr/>
                    <a:lstStyle/>
                    <a:p>
                      <a:pPr algn="ctr">
                        <a:lnSpc>
                          <a:spcPct val="120000"/>
                        </a:lnSpc>
                        <a:spcAft>
                          <a:spcPts val="0"/>
                        </a:spcAft>
                      </a:pPr>
                      <a:r>
                        <a:rPr lang="it-IT" sz="1600" dirty="0">
                          <a:effectLst/>
                        </a:rPr>
                        <a:t>36.4%</a:t>
                      </a:r>
                      <a:endParaRPr lang="it-IT"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53975" marT="45721" marB="45721">
                    <a:solidFill>
                      <a:schemeClr val="accent3">
                        <a:lumMod val="40000"/>
                        <a:lumOff val="60000"/>
                      </a:schemeClr>
                    </a:solidFill>
                  </a:tcPr>
                </a:tc>
                <a:extLst>
                  <a:ext uri="{0D108BD9-81ED-4DB2-BD59-A6C34878D82A}">
                    <a16:rowId xmlns:a16="http://schemas.microsoft.com/office/drawing/2014/main" val="1837669427"/>
                  </a:ext>
                </a:extLst>
              </a:tr>
            </a:tbl>
          </a:graphicData>
        </a:graphic>
      </p:graphicFrame>
      <p:sp>
        <p:nvSpPr>
          <p:cNvPr id="17" name="Titolo 1"/>
          <p:cNvSpPr txBox="1">
            <a:spLocks/>
          </p:cNvSpPr>
          <p:nvPr/>
        </p:nvSpPr>
        <p:spPr>
          <a:xfrm>
            <a:off x="416560" y="479522"/>
            <a:ext cx="11003280" cy="915799"/>
          </a:xfrm>
          <a:prstGeom prst="rect">
            <a:avLst/>
          </a:prstGeom>
        </p:spPr>
        <p:txBody>
          <a:bodyPr>
            <a:noAutofit/>
          </a:bodyPr>
          <a:lstStyle/>
          <a:p>
            <a:pPr algn="ctr">
              <a:lnSpc>
                <a:spcPct val="90000"/>
              </a:lnSpc>
              <a:spcBef>
                <a:spcPct val="0"/>
              </a:spcBef>
              <a:defRPr/>
            </a:pPr>
            <a:r>
              <a:rPr lang="en-US" sz="2800" b="1" dirty="0">
                <a:solidFill>
                  <a:srgbClr val="006666"/>
                </a:solidFill>
                <a:latin typeface="Aptos" panose="020B0004020202020204" pitchFamily="34" charset="0"/>
                <a:ea typeface="+mj-ea"/>
                <a:cs typeface="Calibri" pitchFamily="34" charset="0"/>
              </a:rPr>
              <a:t>Prevalence of Sarcopenia in </a:t>
            </a:r>
            <a:r>
              <a:rPr lang="en-US" sz="2800" b="1" dirty="0" err="1">
                <a:solidFill>
                  <a:srgbClr val="006666"/>
                </a:solidFill>
                <a:latin typeface="Aptos" panose="020B0004020202020204" pitchFamily="34" charset="0"/>
                <a:ea typeface="+mj-ea"/>
                <a:cs typeface="Calibri" pitchFamily="34" charset="0"/>
              </a:rPr>
              <a:t>Hospidalized</a:t>
            </a:r>
            <a:r>
              <a:rPr lang="en-US" sz="2800" b="1" dirty="0">
                <a:solidFill>
                  <a:srgbClr val="006666"/>
                </a:solidFill>
                <a:latin typeface="Aptos" panose="020B0004020202020204" pitchFamily="34" charset="0"/>
                <a:ea typeface="+mj-ea"/>
                <a:cs typeface="Calibri" pitchFamily="34" charset="0"/>
              </a:rPr>
              <a:t> older patients</a:t>
            </a:r>
          </a:p>
          <a:p>
            <a:pPr algn="ctr">
              <a:lnSpc>
                <a:spcPct val="90000"/>
              </a:lnSpc>
              <a:spcBef>
                <a:spcPct val="0"/>
              </a:spcBef>
              <a:defRPr/>
            </a:pPr>
            <a:r>
              <a:rPr lang="en-US" sz="2800" b="1" dirty="0">
                <a:solidFill>
                  <a:srgbClr val="006666"/>
                </a:solidFill>
                <a:latin typeface="Aptos" panose="020B0004020202020204" pitchFamily="34" charset="0"/>
                <a:ea typeface="+mj-ea"/>
                <a:cs typeface="Calibri" pitchFamily="34" charset="0"/>
              </a:rPr>
              <a:t> according to EWGSOP definition</a:t>
            </a:r>
          </a:p>
        </p:txBody>
      </p:sp>
      <p:pic>
        <p:nvPicPr>
          <p:cNvPr id="8" name="Picture 2">
            <a:extLst>
              <a:ext uri="{FF2B5EF4-FFF2-40B4-BE49-F238E27FC236}">
                <a16:creationId xmlns:a16="http://schemas.microsoft.com/office/drawing/2014/main" id="{15462E16-5683-4D66-B16D-3A770CEC3F75}"/>
              </a:ext>
            </a:extLst>
          </p:cNvPr>
          <p:cNvPicPr>
            <a:picLocks noChangeAspect="1" noChangeArrowheads="1"/>
          </p:cNvPicPr>
          <p:nvPr/>
        </p:nvPicPr>
        <p:blipFill>
          <a:blip r:embed="rId2"/>
          <a:srcRect/>
          <a:stretch>
            <a:fillRect/>
          </a:stretch>
        </p:blipFill>
        <p:spPr bwMode="auto">
          <a:xfrm>
            <a:off x="10870640" y="6429117"/>
            <a:ext cx="1300061" cy="412159"/>
          </a:xfrm>
          <a:prstGeom prst="rect">
            <a:avLst/>
          </a:prstGeom>
          <a:noFill/>
          <a:ln w="9525">
            <a:noFill/>
            <a:miter lim="800000"/>
            <a:headEnd/>
            <a:tailEnd/>
          </a:ln>
        </p:spPr>
      </p:pic>
    </p:spTree>
    <p:extLst>
      <p:ext uri="{BB962C8B-B14F-4D97-AF65-F5344CB8AC3E}">
        <p14:creationId xmlns:p14="http://schemas.microsoft.com/office/powerpoint/2010/main" val="1759774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FAE14151-C018-ECD7-4B18-1E04A0513786}"/>
              </a:ext>
            </a:extLst>
          </p:cNvPr>
          <p:cNvSpPr>
            <a:spLocks noGrp="1"/>
          </p:cNvSpPr>
          <p:nvPr>
            <p:ph type="title"/>
          </p:nvPr>
        </p:nvSpPr>
        <p:spPr/>
        <p:txBody>
          <a:bodyPr>
            <a:normAutofit/>
          </a:bodyPr>
          <a:lstStyle/>
          <a:p>
            <a:pPr algn="ctr"/>
            <a:r>
              <a:rPr lang="en-US" sz="2800" b="1" dirty="0">
                <a:solidFill>
                  <a:srgbClr val="006666"/>
                </a:solidFill>
                <a:latin typeface="Aptos" panose="020B0004020202020204" pitchFamily="34" charset="0"/>
              </a:rPr>
              <a:t>Systematic review and meta-analysis of prevalence of sarcopenia in post acute inpatient rehabilitation</a:t>
            </a:r>
            <a:endParaRPr lang="it-IT" sz="2800" b="1" dirty="0">
              <a:solidFill>
                <a:srgbClr val="006666"/>
              </a:solidFill>
              <a:latin typeface="Aptos" panose="020B0004020202020204" pitchFamily="34" charset="0"/>
            </a:endParaRPr>
          </a:p>
        </p:txBody>
      </p:sp>
      <p:pic>
        <p:nvPicPr>
          <p:cNvPr id="5" name="Immagine 4">
            <a:extLst>
              <a:ext uri="{FF2B5EF4-FFF2-40B4-BE49-F238E27FC236}">
                <a16:creationId xmlns:a16="http://schemas.microsoft.com/office/drawing/2014/main" id="{1B555787-F93D-5958-2A61-89B52CAB7268}"/>
              </a:ext>
            </a:extLst>
          </p:cNvPr>
          <p:cNvPicPr>
            <a:picLocks noChangeAspect="1"/>
          </p:cNvPicPr>
          <p:nvPr/>
        </p:nvPicPr>
        <p:blipFill>
          <a:blip r:embed="rId2"/>
          <a:stretch>
            <a:fillRect/>
          </a:stretch>
        </p:blipFill>
        <p:spPr>
          <a:xfrm>
            <a:off x="682123" y="1690688"/>
            <a:ext cx="6294665" cy="4305673"/>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Immagine 6">
            <a:extLst>
              <a:ext uri="{FF2B5EF4-FFF2-40B4-BE49-F238E27FC236}">
                <a16:creationId xmlns:a16="http://schemas.microsoft.com/office/drawing/2014/main" id="{40CDECF2-D58E-7790-2BAA-0961245CC3F5}"/>
              </a:ext>
            </a:extLst>
          </p:cNvPr>
          <p:cNvPicPr>
            <a:picLocks noChangeAspect="1"/>
          </p:cNvPicPr>
          <p:nvPr/>
        </p:nvPicPr>
        <p:blipFill>
          <a:blip r:embed="rId3"/>
          <a:stretch>
            <a:fillRect/>
          </a:stretch>
        </p:blipFill>
        <p:spPr>
          <a:xfrm>
            <a:off x="7149098" y="1887166"/>
            <a:ext cx="4854511" cy="370217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8" name="Text Box 4">
            <a:extLst>
              <a:ext uri="{FF2B5EF4-FFF2-40B4-BE49-F238E27FC236}">
                <a16:creationId xmlns:a16="http://schemas.microsoft.com/office/drawing/2014/main" id="{500CD2D1-B28F-BB14-81A0-99DDE38D6DDF}"/>
              </a:ext>
            </a:extLst>
          </p:cNvPr>
          <p:cNvSpPr txBox="1">
            <a:spLocks noChangeArrowheads="1"/>
          </p:cNvSpPr>
          <p:nvPr/>
        </p:nvSpPr>
        <p:spPr bwMode="auto">
          <a:xfrm>
            <a:off x="5164658" y="6379486"/>
            <a:ext cx="2898841" cy="31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eaLnBrk="0" hangingPunct="0">
              <a:tabLst>
                <a:tab pos="655638" algn="l"/>
                <a:tab pos="1312863" algn="l"/>
                <a:tab pos="1968500" algn="l"/>
                <a:tab pos="2625725" algn="l"/>
                <a:tab pos="3282950" algn="l"/>
              </a:tabLst>
              <a:defRPr sz="1200">
                <a:solidFill>
                  <a:schemeClr val="tx1"/>
                </a:solidFill>
                <a:latin typeface="Tahoma" pitchFamily="34" charset="0"/>
              </a:defRPr>
            </a:lvl1pPr>
            <a:lvl2pPr marL="742950" indent="-285750" eaLnBrk="0" hangingPunct="0">
              <a:tabLst>
                <a:tab pos="655638" algn="l"/>
                <a:tab pos="1312863" algn="l"/>
                <a:tab pos="1968500" algn="l"/>
                <a:tab pos="2625725" algn="l"/>
                <a:tab pos="3282950" algn="l"/>
              </a:tabLst>
              <a:defRPr sz="1200">
                <a:solidFill>
                  <a:schemeClr val="tx1"/>
                </a:solidFill>
                <a:latin typeface="Tahoma" pitchFamily="34" charset="0"/>
              </a:defRPr>
            </a:lvl2pPr>
            <a:lvl3pPr marL="1143000" indent="-228600" eaLnBrk="0" hangingPunct="0">
              <a:tabLst>
                <a:tab pos="655638" algn="l"/>
                <a:tab pos="1312863" algn="l"/>
                <a:tab pos="1968500" algn="l"/>
                <a:tab pos="2625725" algn="l"/>
                <a:tab pos="3282950" algn="l"/>
              </a:tabLst>
              <a:defRPr sz="1200">
                <a:solidFill>
                  <a:schemeClr val="tx1"/>
                </a:solidFill>
                <a:latin typeface="Tahoma" pitchFamily="34" charset="0"/>
              </a:defRPr>
            </a:lvl3pPr>
            <a:lvl4pPr marL="1600200" indent="-228600" eaLnBrk="0" hangingPunct="0">
              <a:tabLst>
                <a:tab pos="655638" algn="l"/>
                <a:tab pos="1312863" algn="l"/>
                <a:tab pos="1968500" algn="l"/>
                <a:tab pos="2625725" algn="l"/>
                <a:tab pos="3282950" algn="l"/>
              </a:tabLst>
              <a:defRPr sz="1200">
                <a:solidFill>
                  <a:schemeClr val="tx1"/>
                </a:solidFill>
                <a:latin typeface="Tahoma" pitchFamily="34" charset="0"/>
              </a:defRPr>
            </a:lvl4pPr>
            <a:lvl5pPr marL="2057400" indent="-228600" eaLnBrk="0" hangingPunct="0">
              <a:tabLst>
                <a:tab pos="655638" algn="l"/>
                <a:tab pos="1312863" algn="l"/>
                <a:tab pos="1968500" algn="l"/>
                <a:tab pos="2625725" algn="l"/>
                <a:tab pos="3282950" algn="l"/>
              </a:tabLst>
              <a:defRPr sz="1200">
                <a:solidFill>
                  <a:schemeClr val="tx1"/>
                </a:solidFill>
                <a:latin typeface="Tahoma" pitchFamily="34" charset="0"/>
              </a:defRPr>
            </a:lvl5pPr>
            <a:lvl6pPr marL="2514600" indent="-228600" eaLnBrk="0" fontAlgn="base" hangingPunct="0">
              <a:spcBef>
                <a:spcPct val="0"/>
              </a:spcBef>
              <a:spcAft>
                <a:spcPct val="0"/>
              </a:spcAft>
              <a:tabLst>
                <a:tab pos="655638" algn="l"/>
                <a:tab pos="1312863" algn="l"/>
                <a:tab pos="1968500" algn="l"/>
                <a:tab pos="2625725" algn="l"/>
                <a:tab pos="3282950" algn="l"/>
              </a:tabLst>
              <a:defRPr sz="1200">
                <a:solidFill>
                  <a:schemeClr val="tx1"/>
                </a:solidFill>
                <a:latin typeface="Tahoma" pitchFamily="34" charset="0"/>
              </a:defRPr>
            </a:lvl6pPr>
            <a:lvl7pPr marL="2971800" indent="-228600" eaLnBrk="0" fontAlgn="base" hangingPunct="0">
              <a:spcBef>
                <a:spcPct val="0"/>
              </a:spcBef>
              <a:spcAft>
                <a:spcPct val="0"/>
              </a:spcAft>
              <a:tabLst>
                <a:tab pos="655638" algn="l"/>
                <a:tab pos="1312863" algn="l"/>
                <a:tab pos="1968500" algn="l"/>
                <a:tab pos="2625725" algn="l"/>
                <a:tab pos="3282950" algn="l"/>
              </a:tabLst>
              <a:defRPr sz="1200">
                <a:solidFill>
                  <a:schemeClr val="tx1"/>
                </a:solidFill>
                <a:latin typeface="Tahoma" pitchFamily="34" charset="0"/>
              </a:defRPr>
            </a:lvl7pPr>
            <a:lvl8pPr marL="3429000" indent="-228600" eaLnBrk="0" fontAlgn="base" hangingPunct="0">
              <a:spcBef>
                <a:spcPct val="0"/>
              </a:spcBef>
              <a:spcAft>
                <a:spcPct val="0"/>
              </a:spcAft>
              <a:tabLst>
                <a:tab pos="655638" algn="l"/>
                <a:tab pos="1312863" algn="l"/>
                <a:tab pos="1968500" algn="l"/>
                <a:tab pos="2625725" algn="l"/>
                <a:tab pos="3282950" algn="l"/>
              </a:tabLst>
              <a:defRPr sz="1200">
                <a:solidFill>
                  <a:schemeClr val="tx1"/>
                </a:solidFill>
                <a:latin typeface="Tahoma" pitchFamily="34" charset="0"/>
              </a:defRPr>
            </a:lvl8pPr>
            <a:lvl9pPr marL="3886200" indent="-228600" eaLnBrk="0" fontAlgn="base" hangingPunct="0">
              <a:spcBef>
                <a:spcPct val="0"/>
              </a:spcBef>
              <a:spcAft>
                <a:spcPct val="0"/>
              </a:spcAft>
              <a:tabLst>
                <a:tab pos="655638" algn="l"/>
                <a:tab pos="1312863" algn="l"/>
                <a:tab pos="1968500" algn="l"/>
                <a:tab pos="2625725" algn="l"/>
                <a:tab pos="3282950" algn="l"/>
              </a:tabLst>
              <a:defRPr sz="1200">
                <a:solidFill>
                  <a:schemeClr val="tx1"/>
                </a:solidFill>
                <a:latin typeface="Tahoma" pitchFamily="34" charset="0"/>
              </a:defRPr>
            </a:lvl9pPr>
          </a:lstStyle>
          <a:p>
            <a:pPr eaLnBrk="1" hangingPunct="1"/>
            <a:r>
              <a:rPr lang="it-IT" sz="1400" b="1" dirty="0" err="1">
                <a:solidFill>
                  <a:schemeClr val="bg2">
                    <a:lumMod val="10000"/>
                  </a:schemeClr>
                </a:solidFill>
                <a:latin typeface="+mn-lt"/>
              </a:rPr>
              <a:t>Churilov</a:t>
            </a:r>
            <a:r>
              <a:rPr lang="it-IT" sz="1400" b="1" dirty="0">
                <a:solidFill>
                  <a:schemeClr val="bg2">
                    <a:lumMod val="10000"/>
                  </a:schemeClr>
                </a:solidFill>
                <a:latin typeface="+mn-lt"/>
              </a:rPr>
              <a:t> I et al </a:t>
            </a:r>
            <a:r>
              <a:rPr lang="it-IT" sz="1400" b="1" dirty="0" err="1">
                <a:solidFill>
                  <a:schemeClr val="bg2">
                    <a:lumMod val="10000"/>
                  </a:schemeClr>
                </a:solidFill>
                <a:latin typeface="+mn-lt"/>
              </a:rPr>
              <a:t>Osteop</a:t>
            </a:r>
            <a:r>
              <a:rPr lang="it-IT" sz="1400" b="1" dirty="0">
                <a:solidFill>
                  <a:schemeClr val="bg2">
                    <a:lumMod val="10000"/>
                  </a:schemeClr>
                </a:solidFill>
                <a:latin typeface="+mn-lt"/>
              </a:rPr>
              <a:t> </a:t>
            </a:r>
            <a:r>
              <a:rPr lang="it-IT" sz="1400" b="1" dirty="0" err="1">
                <a:solidFill>
                  <a:schemeClr val="bg2">
                    <a:lumMod val="10000"/>
                  </a:schemeClr>
                </a:solidFill>
                <a:latin typeface="+mn-lt"/>
              </a:rPr>
              <a:t>Intern</a:t>
            </a:r>
            <a:r>
              <a:rPr lang="it-IT" sz="1400" b="1" dirty="0">
                <a:solidFill>
                  <a:schemeClr val="bg2">
                    <a:lumMod val="10000"/>
                  </a:schemeClr>
                </a:solidFill>
                <a:latin typeface="+mn-lt"/>
              </a:rPr>
              <a:t> </a:t>
            </a:r>
            <a:r>
              <a:rPr lang="en-GB" sz="1400" b="1" dirty="0">
                <a:solidFill>
                  <a:schemeClr val="bg2">
                    <a:lumMod val="10000"/>
                  </a:schemeClr>
                </a:solidFill>
                <a:latin typeface="+mn-lt"/>
                <a:cs typeface="Tahoma" pitchFamily="34" charset="0"/>
              </a:rPr>
              <a:t>2018</a:t>
            </a:r>
          </a:p>
        </p:txBody>
      </p:sp>
    </p:spTree>
    <p:extLst>
      <p:ext uri="{BB962C8B-B14F-4D97-AF65-F5344CB8AC3E}">
        <p14:creationId xmlns:p14="http://schemas.microsoft.com/office/powerpoint/2010/main" val="73350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4"/>
          <p:cNvSpPr txBox="1">
            <a:spLocks noChangeArrowheads="1"/>
          </p:cNvSpPr>
          <p:nvPr/>
        </p:nvSpPr>
        <p:spPr bwMode="auto">
          <a:xfrm>
            <a:off x="5311084" y="6514800"/>
            <a:ext cx="2496552" cy="31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eaLnBrk="0" hangingPunct="0">
              <a:tabLst>
                <a:tab pos="655638" algn="l"/>
                <a:tab pos="1312863" algn="l"/>
                <a:tab pos="1968500" algn="l"/>
                <a:tab pos="2625725" algn="l"/>
                <a:tab pos="3282950" algn="l"/>
              </a:tabLst>
              <a:defRPr sz="1200">
                <a:solidFill>
                  <a:schemeClr val="tx1"/>
                </a:solidFill>
                <a:latin typeface="Tahoma" pitchFamily="34" charset="0"/>
              </a:defRPr>
            </a:lvl1pPr>
            <a:lvl2pPr marL="742950" indent="-285750" eaLnBrk="0" hangingPunct="0">
              <a:tabLst>
                <a:tab pos="655638" algn="l"/>
                <a:tab pos="1312863" algn="l"/>
                <a:tab pos="1968500" algn="l"/>
                <a:tab pos="2625725" algn="l"/>
                <a:tab pos="3282950" algn="l"/>
              </a:tabLst>
              <a:defRPr sz="1200">
                <a:solidFill>
                  <a:schemeClr val="tx1"/>
                </a:solidFill>
                <a:latin typeface="Tahoma" pitchFamily="34" charset="0"/>
              </a:defRPr>
            </a:lvl2pPr>
            <a:lvl3pPr marL="1143000" indent="-228600" eaLnBrk="0" hangingPunct="0">
              <a:tabLst>
                <a:tab pos="655638" algn="l"/>
                <a:tab pos="1312863" algn="l"/>
                <a:tab pos="1968500" algn="l"/>
                <a:tab pos="2625725" algn="l"/>
                <a:tab pos="3282950" algn="l"/>
              </a:tabLst>
              <a:defRPr sz="1200">
                <a:solidFill>
                  <a:schemeClr val="tx1"/>
                </a:solidFill>
                <a:latin typeface="Tahoma" pitchFamily="34" charset="0"/>
              </a:defRPr>
            </a:lvl3pPr>
            <a:lvl4pPr marL="1600200" indent="-228600" eaLnBrk="0" hangingPunct="0">
              <a:tabLst>
                <a:tab pos="655638" algn="l"/>
                <a:tab pos="1312863" algn="l"/>
                <a:tab pos="1968500" algn="l"/>
                <a:tab pos="2625725" algn="l"/>
                <a:tab pos="3282950" algn="l"/>
              </a:tabLst>
              <a:defRPr sz="1200">
                <a:solidFill>
                  <a:schemeClr val="tx1"/>
                </a:solidFill>
                <a:latin typeface="Tahoma" pitchFamily="34" charset="0"/>
              </a:defRPr>
            </a:lvl4pPr>
            <a:lvl5pPr marL="2057400" indent="-228600" eaLnBrk="0" hangingPunct="0">
              <a:tabLst>
                <a:tab pos="655638" algn="l"/>
                <a:tab pos="1312863" algn="l"/>
                <a:tab pos="1968500" algn="l"/>
                <a:tab pos="2625725" algn="l"/>
                <a:tab pos="3282950" algn="l"/>
              </a:tabLst>
              <a:defRPr sz="1200">
                <a:solidFill>
                  <a:schemeClr val="tx1"/>
                </a:solidFill>
                <a:latin typeface="Tahoma" pitchFamily="34" charset="0"/>
              </a:defRPr>
            </a:lvl5pPr>
            <a:lvl6pPr marL="2514600" indent="-228600" eaLnBrk="0" fontAlgn="base" hangingPunct="0">
              <a:spcBef>
                <a:spcPct val="0"/>
              </a:spcBef>
              <a:spcAft>
                <a:spcPct val="0"/>
              </a:spcAft>
              <a:tabLst>
                <a:tab pos="655638" algn="l"/>
                <a:tab pos="1312863" algn="l"/>
                <a:tab pos="1968500" algn="l"/>
                <a:tab pos="2625725" algn="l"/>
                <a:tab pos="3282950" algn="l"/>
              </a:tabLst>
              <a:defRPr sz="1200">
                <a:solidFill>
                  <a:schemeClr val="tx1"/>
                </a:solidFill>
                <a:latin typeface="Tahoma" pitchFamily="34" charset="0"/>
              </a:defRPr>
            </a:lvl6pPr>
            <a:lvl7pPr marL="2971800" indent="-228600" eaLnBrk="0" fontAlgn="base" hangingPunct="0">
              <a:spcBef>
                <a:spcPct val="0"/>
              </a:spcBef>
              <a:spcAft>
                <a:spcPct val="0"/>
              </a:spcAft>
              <a:tabLst>
                <a:tab pos="655638" algn="l"/>
                <a:tab pos="1312863" algn="l"/>
                <a:tab pos="1968500" algn="l"/>
                <a:tab pos="2625725" algn="l"/>
                <a:tab pos="3282950" algn="l"/>
              </a:tabLst>
              <a:defRPr sz="1200">
                <a:solidFill>
                  <a:schemeClr val="tx1"/>
                </a:solidFill>
                <a:latin typeface="Tahoma" pitchFamily="34" charset="0"/>
              </a:defRPr>
            </a:lvl7pPr>
            <a:lvl8pPr marL="3429000" indent="-228600" eaLnBrk="0" fontAlgn="base" hangingPunct="0">
              <a:spcBef>
                <a:spcPct val="0"/>
              </a:spcBef>
              <a:spcAft>
                <a:spcPct val="0"/>
              </a:spcAft>
              <a:tabLst>
                <a:tab pos="655638" algn="l"/>
                <a:tab pos="1312863" algn="l"/>
                <a:tab pos="1968500" algn="l"/>
                <a:tab pos="2625725" algn="l"/>
                <a:tab pos="3282950" algn="l"/>
              </a:tabLst>
              <a:defRPr sz="1200">
                <a:solidFill>
                  <a:schemeClr val="tx1"/>
                </a:solidFill>
                <a:latin typeface="Tahoma" pitchFamily="34" charset="0"/>
              </a:defRPr>
            </a:lvl8pPr>
            <a:lvl9pPr marL="3886200" indent="-228600" eaLnBrk="0" fontAlgn="base" hangingPunct="0">
              <a:spcBef>
                <a:spcPct val="0"/>
              </a:spcBef>
              <a:spcAft>
                <a:spcPct val="0"/>
              </a:spcAft>
              <a:tabLst>
                <a:tab pos="655638" algn="l"/>
                <a:tab pos="1312863" algn="l"/>
                <a:tab pos="1968500" algn="l"/>
                <a:tab pos="2625725" algn="l"/>
                <a:tab pos="3282950" algn="l"/>
              </a:tabLst>
              <a:defRPr sz="1200">
                <a:solidFill>
                  <a:schemeClr val="tx1"/>
                </a:solidFill>
                <a:latin typeface="Tahoma" pitchFamily="34" charset="0"/>
              </a:defRPr>
            </a:lvl9pPr>
          </a:lstStyle>
          <a:p>
            <a:pPr eaLnBrk="1" hangingPunct="1"/>
            <a:r>
              <a:rPr lang="en-GB" sz="1400" b="1" dirty="0">
                <a:solidFill>
                  <a:schemeClr val="bg2">
                    <a:lumMod val="10000"/>
                  </a:schemeClr>
                </a:solidFill>
                <a:latin typeface="+mn-lt"/>
                <a:cs typeface="Tahoma" pitchFamily="34" charset="0"/>
              </a:rPr>
              <a:t>Cruz-Jentoft A J  Lancet 2019</a:t>
            </a:r>
          </a:p>
        </p:txBody>
      </p:sp>
      <p:sp>
        <p:nvSpPr>
          <p:cNvPr id="11" name="Titolo 1"/>
          <p:cNvSpPr>
            <a:spLocks noGrp="1"/>
          </p:cNvSpPr>
          <p:nvPr>
            <p:ph type="title"/>
          </p:nvPr>
        </p:nvSpPr>
        <p:spPr>
          <a:xfrm>
            <a:off x="1320985" y="343200"/>
            <a:ext cx="10168996" cy="725153"/>
          </a:xfrm>
        </p:spPr>
        <p:txBody>
          <a:bodyPr>
            <a:noAutofit/>
          </a:bodyPr>
          <a:lstStyle/>
          <a:p>
            <a:pPr algn="ctr"/>
            <a:r>
              <a:rPr lang="en-GB" sz="2800" b="1" dirty="0">
                <a:solidFill>
                  <a:srgbClr val="006666"/>
                </a:solidFill>
                <a:latin typeface="Aptos" panose="020B0004020202020204" pitchFamily="34" charset="0"/>
                <a:cs typeface="Calibri" pitchFamily="34" charset="0"/>
              </a:rPr>
              <a:t>Biological mechanisms underlying sarcopenia in older people</a:t>
            </a:r>
            <a:endParaRPr lang="it-IT" sz="2800" b="1" dirty="0">
              <a:solidFill>
                <a:srgbClr val="006666"/>
              </a:solidFill>
              <a:latin typeface="Aptos" panose="020B0004020202020204" pitchFamily="34" charset="0"/>
              <a:cs typeface="Calibri" pitchFamily="34" charset="0"/>
            </a:endParaRPr>
          </a:p>
        </p:txBody>
      </p:sp>
      <p:pic>
        <p:nvPicPr>
          <p:cNvPr id="2" name="Immagine 1">
            <a:extLst>
              <a:ext uri="{FF2B5EF4-FFF2-40B4-BE49-F238E27FC236}">
                <a16:creationId xmlns:a16="http://schemas.microsoft.com/office/drawing/2014/main" id="{F1F11A44-797E-46AC-BC80-8011DFF2F2DF}"/>
              </a:ext>
            </a:extLst>
          </p:cNvPr>
          <p:cNvPicPr>
            <a:picLocks noChangeAspect="1"/>
          </p:cNvPicPr>
          <p:nvPr/>
        </p:nvPicPr>
        <p:blipFill>
          <a:blip r:embed="rId2"/>
          <a:stretch>
            <a:fillRect/>
          </a:stretch>
        </p:blipFill>
        <p:spPr>
          <a:xfrm>
            <a:off x="1580022" y="1178560"/>
            <a:ext cx="9031956" cy="4668863"/>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Rettangolo 2">
            <a:extLst>
              <a:ext uri="{FF2B5EF4-FFF2-40B4-BE49-F238E27FC236}">
                <a16:creationId xmlns:a16="http://schemas.microsoft.com/office/drawing/2014/main" id="{84ED7A4F-9187-78F8-9F2B-573C8555E050}"/>
              </a:ext>
            </a:extLst>
          </p:cNvPr>
          <p:cNvSpPr/>
          <p:nvPr/>
        </p:nvSpPr>
        <p:spPr>
          <a:xfrm>
            <a:off x="3942080" y="5283200"/>
            <a:ext cx="4033520" cy="39624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ttangolo 3">
            <a:extLst>
              <a:ext uri="{FF2B5EF4-FFF2-40B4-BE49-F238E27FC236}">
                <a16:creationId xmlns:a16="http://schemas.microsoft.com/office/drawing/2014/main" id="{6753164A-5C3E-B0EC-DE22-2643B8F6C721}"/>
              </a:ext>
            </a:extLst>
          </p:cNvPr>
          <p:cNvSpPr/>
          <p:nvPr/>
        </p:nvSpPr>
        <p:spPr>
          <a:xfrm>
            <a:off x="1955260" y="4978400"/>
            <a:ext cx="1986820" cy="39624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817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1"/>
          <p:cNvSpPr>
            <a:spLocks noGrp="1"/>
          </p:cNvSpPr>
          <p:nvPr>
            <p:ph type="title"/>
          </p:nvPr>
        </p:nvSpPr>
        <p:spPr>
          <a:xfrm>
            <a:off x="1887711" y="428034"/>
            <a:ext cx="8416577" cy="579755"/>
          </a:xfrm>
        </p:spPr>
        <p:txBody>
          <a:bodyPr>
            <a:normAutofit/>
          </a:bodyPr>
          <a:lstStyle/>
          <a:p>
            <a:r>
              <a:rPr lang="en-US" sz="3200" b="1" dirty="0">
                <a:solidFill>
                  <a:srgbClr val="006666"/>
                </a:solidFill>
                <a:latin typeface="Aptos" panose="020B0004020202020204" pitchFamily="34" charset="0"/>
              </a:rPr>
              <a:t>Pathways associated to loss of muscle mass</a:t>
            </a:r>
            <a:endParaRPr lang="it-IT" sz="3200" b="1" dirty="0">
              <a:solidFill>
                <a:srgbClr val="006666"/>
              </a:solidFill>
              <a:latin typeface="Aptos" panose="020B0004020202020204" pitchFamily="34" charset="0"/>
            </a:endParaRPr>
          </a:p>
        </p:txBody>
      </p:sp>
      <p:sp>
        <p:nvSpPr>
          <p:cNvPr id="8" name="Text Box 4"/>
          <p:cNvSpPr txBox="1">
            <a:spLocks noChangeArrowheads="1"/>
          </p:cNvSpPr>
          <p:nvPr/>
        </p:nvSpPr>
        <p:spPr bwMode="auto">
          <a:xfrm>
            <a:off x="5063139" y="6429966"/>
            <a:ext cx="3109962" cy="316781"/>
          </a:xfrm>
          <a:prstGeom prst="rect">
            <a:avLst/>
          </a:prstGeom>
          <a:noFill/>
          <a:ln w="9525">
            <a:noFill/>
            <a:round/>
            <a:headEnd/>
            <a:tailEnd/>
          </a:ln>
        </p:spPr>
        <p:txBody>
          <a:bodyPr lIns="0" tIns="0" rIns="0" bIns="0"/>
          <a:lstStyle/>
          <a:p>
            <a:pPr>
              <a:tabLst>
                <a:tab pos="582797" algn="l"/>
                <a:tab pos="1167004" algn="l"/>
                <a:tab pos="1749800" algn="l"/>
                <a:tab pos="2334007" algn="l"/>
                <a:tab pos="2918214" algn="l"/>
              </a:tabLst>
            </a:pPr>
            <a:r>
              <a:rPr lang="en-GB" sz="1400" b="1" dirty="0" err="1">
                <a:solidFill>
                  <a:schemeClr val="bg2">
                    <a:lumMod val="10000"/>
                  </a:schemeClr>
                </a:solidFill>
                <a:cs typeface="Tahoma" pitchFamily="34" charset="0"/>
              </a:rPr>
              <a:t>Campins</a:t>
            </a:r>
            <a:r>
              <a:rPr lang="en-GB" sz="1400" b="1" dirty="0">
                <a:solidFill>
                  <a:schemeClr val="bg2">
                    <a:lumMod val="10000"/>
                  </a:schemeClr>
                </a:solidFill>
                <a:cs typeface="Tahoma" pitchFamily="34" charset="0"/>
              </a:rPr>
              <a:t> L et al. </a:t>
            </a:r>
            <a:r>
              <a:rPr lang="it-IT" sz="1400" b="1" dirty="0" err="1">
                <a:solidFill>
                  <a:schemeClr val="bg2">
                    <a:lumMod val="10000"/>
                  </a:schemeClr>
                </a:solidFill>
              </a:rPr>
              <a:t>Pharmacology</a:t>
            </a:r>
            <a:r>
              <a:rPr lang="it-IT" sz="1400" b="1" dirty="0">
                <a:solidFill>
                  <a:schemeClr val="bg2">
                    <a:lumMod val="10000"/>
                  </a:schemeClr>
                </a:solidFill>
              </a:rPr>
              <a:t> 2017</a:t>
            </a:r>
            <a:endParaRPr lang="en-GB" sz="1400" b="1" dirty="0">
              <a:solidFill>
                <a:schemeClr val="bg2">
                  <a:lumMod val="10000"/>
                </a:schemeClr>
              </a:solidFill>
              <a:cs typeface="Tahoma" pitchFamily="34" charset="0"/>
            </a:endParaRPr>
          </a:p>
        </p:txBody>
      </p: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9617" y="1508786"/>
            <a:ext cx="6637867" cy="421075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Rettangolo arrotondato 2"/>
          <p:cNvSpPr/>
          <p:nvPr/>
        </p:nvSpPr>
        <p:spPr>
          <a:xfrm>
            <a:off x="2865259" y="4486735"/>
            <a:ext cx="1566556" cy="256028"/>
          </a:xfrm>
          <a:prstGeom prst="roundRect">
            <a:avLst/>
          </a:prstGeom>
          <a:noFill/>
          <a:ln w="57150">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67"/>
          </a:p>
        </p:txBody>
      </p:sp>
      <p:sp>
        <p:nvSpPr>
          <p:cNvPr id="7" name="Rettangolo arrotondato 6"/>
          <p:cNvSpPr/>
          <p:nvPr/>
        </p:nvSpPr>
        <p:spPr>
          <a:xfrm>
            <a:off x="7184122" y="4494332"/>
            <a:ext cx="1536171" cy="256028"/>
          </a:xfrm>
          <a:prstGeom prst="roundRect">
            <a:avLst/>
          </a:prstGeom>
          <a:noFill/>
          <a:ln w="76200">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67"/>
          </a:p>
        </p:txBody>
      </p:sp>
      <p:sp>
        <p:nvSpPr>
          <p:cNvPr id="4" name="Rettangolo 3"/>
          <p:cNvSpPr/>
          <p:nvPr/>
        </p:nvSpPr>
        <p:spPr>
          <a:xfrm>
            <a:off x="3151674" y="4558339"/>
            <a:ext cx="64007" cy="1280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67"/>
          </a:p>
        </p:txBody>
      </p:sp>
      <p:sp>
        <p:nvSpPr>
          <p:cNvPr id="9" name="Rettangolo 8"/>
          <p:cNvSpPr/>
          <p:nvPr/>
        </p:nvSpPr>
        <p:spPr>
          <a:xfrm>
            <a:off x="7376143" y="4581128"/>
            <a:ext cx="64007" cy="1280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67"/>
          </a:p>
        </p:txBody>
      </p:sp>
      <p:sp>
        <p:nvSpPr>
          <p:cNvPr id="5" name="Rettangolo 4"/>
          <p:cNvSpPr/>
          <p:nvPr/>
        </p:nvSpPr>
        <p:spPr>
          <a:xfrm>
            <a:off x="2711624" y="1412776"/>
            <a:ext cx="6120680" cy="1008112"/>
          </a:xfrm>
          <a:prstGeom prst="rect">
            <a:avLst/>
          </a:prstGeom>
          <a:solidFill>
            <a:srgbClr val="CC3300">
              <a:alpha val="21176"/>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724531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a:blip r:embed="rId2" cstate="print"/>
          <a:srcRect/>
          <a:stretch>
            <a:fillRect/>
          </a:stretch>
        </p:blipFill>
        <p:spPr bwMode="auto">
          <a:xfrm>
            <a:off x="2188383" y="2763552"/>
            <a:ext cx="7804151" cy="3206751"/>
          </a:xfrm>
          <a:prstGeom prst="rect">
            <a:avLst/>
          </a:prstGeom>
          <a:noFill/>
          <a:ln w="9525">
            <a:noFill/>
            <a:round/>
            <a:headEnd/>
            <a:tailEnd/>
          </a:ln>
        </p:spPr>
      </p:pic>
      <p:sp>
        <p:nvSpPr>
          <p:cNvPr id="11" name="Text Box 8"/>
          <p:cNvSpPr txBox="1">
            <a:spLocks noChangeArrowheads="1"/>
          </p:cNvSpPr>
          <p:nvPr/>
        </p:nvSpPr>
        <p:spPr bwMode="auto">
          <a:xfrm>
            <a:off x="4011214" y="1796492"/>
            <a:ext cx="4582087" cy="343492"/>
          </a:xfrm>
          <a:prstGeom prst="rect">
            <a:avLst/>
          </a:prstGeom>
          <a:noFill/>
          <a:ln w="9525">
            <a:noFill/>
            <a:miter lim="800000"/>
            <a:headEnd/>
            <a:tailEnd/>
          </a:ln>
        </p:spPr>
        <p:txBody>
          <a:bodyPr wrap="none" lIns="0" tIns="0" rIns="0" bIns="0">
            <a:spAutoFit/>
          </a:bodyPr>
          <a:lstStyle/>
          <a:p>
            <a:pPr algn="ctr" hangingPunct="0">
              <a:lnSpc>
                <a:spcPct val="93000"/>
              </a:lnSpc>
              <a:buClr>
                <a:srgbClr val="000000"/>
              </a:buClr>
              <a:buSzPct val="45000"/>
              <a:buFont typeface="Wingdings" pitchFamily="2" charset="2"/>
              <a:buNone/>
            </a:pPr>
            <a:r>
              <a:rPr lang="en-GB" sz="2400" dirty="0">
                <a:solidFill>
                  <a:srgbClr val="000099"/>
                </a:solidFill>
                <a:latin typeface="Calibri" pitchFamily="34" charset="0"/>
              </a:rPr>
              <a:t>Total protein intake adjusted for </a:t>
            </a:r>
            <a:r>
              <a:rPr lang="en-GB" sz="2400" dirty="0" err="1">
                <a:solidFill>
                  <a:srgbClr val="000099"/>
                </a:solidFill>
                <a:latin typeface="Calibri" pitchFamily="34" charset="0"/>
              </a:rPr>
              <a:t>KCal</a:t>
            </a:r>
            <a:endParaRPr lang="it-IT" sz="2400" dirty="0">
              <a:solidFill>
                <a:srgbClr val="000099"/>
              </a:solidFill>
              <a:latin typeface="Calibri" pitchFamily="34" charset="0"/>
            </a:endParaRPr>
          </a:p>
        </p:txBody>
      </p:sp>
      <p:sp>
        <p:nvSpPr>
          <p:cNvPr id="14" name="Text Box 9"/>
          <p:cNvSpPr txBox="1">
            <a:spLocks noChangeArrowheads="1"/>
          </p:cNvSpPr>
          <p:nvPr/>
        </p:nvSpPr>
        <p:spPr bwMode="auto">
          <a:xfrm>
            <a:off x="5055738" y="5483867"/>
            <a:ext cx="2483757" cy="343492"/>
          </a:xfrm>
          <a:prstGeom prst="rect">
            <a:avLst/>
          </a:prstGeom>
          <a:noFill/>
          <a:ln w="9525">
            <a:noFill/>
            <a:miter lim="800000"/>
            <a:headEnd/>
            <a:tailEnd/>
          </a:ln>
        </p:spPr>
        <p:txBody>
          <a:bodyPr wrap="none" lIns="0" tIns="0" rIns="0" bIns="0">
            <a:spAutoFit/>
          </a:bodyPr>
          <a:lstStyle/>
          <a:p>
            <a:pPr algn="ctr" hangingPunct="0">
              <a:lnSpc>
                <a:spcPct val="93000"/>
              </a:lnSpc>
              <a:buClr>
                <a:srgbClr val="000000"/>
              </a:buClr>
              <a:buSzPct val="45000"/>
              <a:buFont typeface="Wingdings" pitchFamily="2" charset="2"/>
              <a:buNone/>
            </a:pPr>
            <a:r>
              <a:rPr lang="en-GB" sz="2400" dirty="0">
                <a:solidFill>
                  <a:srgbClr val="000000"/>
                </a:solidFill>
                <a:latin typeface="Calibri" pitchFamily="34" charset="0"/>
              </a:rPr>
              <a:t>P for trend = 0.0003</a:t>
            </a:r>
            <a:endParaRPr lang="it-IT" sz="2400" dirty="0">
              <a:latin typeface="Calibri" pitchFamily="34" charset="0"/>
            </a:endParaRPr>
          </a:p>
        </p:txBody>
      </p:sp>
      <p:sp>
        <p:nvSpPr>
          <p:cNvPr id="15" name="CasellaDiTesto 14"/>
          <p:cNvSpPr txBox="1"/>
          <p:nvPr/>
        </p:nvSpPr>
        <p:spPr>
          <a:xfrm>
            <a:off x="3287692" y="2445715"/>
            <a:ext cx="792089" cy="215572"/>
          </a:xfrm>
          <a:prstGeom prst="rect">
            <a:avLst/>
          </a:prstGeom>
          <a:noFill/>
        </p:spPr>
        <p:txBody>
          <a:bodyPr wrap="square" lIns="0" tIns="0" rIns="0" bIns="0" anchor="ctr">
            <a:spAutoFit/>
          </a:bodyPr>
          <a:lstStyle/>
          <a:p>
            <a:pPr>
              <a:defRPr/>
            </a:pPr>
            <a:r>
              <a:rPr lang="it-IT" sz="1401" b="1" dirty="0">
                <a:latin typeface="+mj-lt"/>
              </a:rPr>
              <a:t>0.8±0.3</a:t>
            </a:r>
          </a:p>
        </p:txBody>
      </p:sp>
      <p:sp>
        <p:nvSpPr>
          <p:cNvPr id="16" name="CasellaDiTesto 15"/>
          <p:cNvSpPr txBox="1"/>
          <p:nvPr/>
        </p:nvSpPr>
        <p:spPr>
          <a:xfrm>
            <a:off x="4693578" y="2445715"/>
            <a:ext cx="800969" cy="215572"/>
          </a:xfrm>
          <a:prstGeom prst="rect">
            <a:avLst/>
          </a:prstGeom>
          <a:noFill/>
        </p:spPr>
        <p:txBody>
          <a:bodyPr wrap="square" lIns="0" tIns="0" rIns="0" bIns="0" anchor="ctr">
            <a:spAutoFit/>
          </a:bodyPr>
          <a:lstStyle/>
          <a:p>
            <a:pPr>
              <a:defRPr/>
            </a:pPr>
            <a:r>
              <a:rPr lang="it-IT" sz="1401" b="1" dirty="0">
                <a:latin typeface="+mj-lt"/>
              </a:rPr>
              <a:t>0.7±0.3</a:t>
            </a:r>
          </a:p>
        </p:txBody>
      </p:sp>
      <p:sp>
        <p:nvSpPr>
          <p:cNvPr id="17" name="CasellaDiTesto 16"/>
          <p:cNvSpPr txBox="1"/>
          <p:nvPr/>
        </p:nvSpPr>
        <p:spPr>
          <a:xfrm>
            <a:off x="6138870" y="2445715"/>
            <a:ext cx="817044" cy="215572"/>
          </a:xfrm>
          <a:prstGeom prst="rect">
            <a:avLst/>
          </a:prstGeom>
          <a:noFill/>
        </p:spPr>
        <p:txBody>
          <a:bodyPr wrap="square" lIns="0" tIns="0" rIns="0" bIns="0" anchor="ctr">
            <a:spAutoFit/>
          </a:bodyPr>
          <a:lstStyle/>
          <a:p>
            <a:pPr>
              <a:defRPr/>
            </a:pPr>
            <a:r>
              <a:rPr lang="it-IT" sz="1401" b="1" dirty="0">
                <a:latin typeface="+mj-lt"/>
              </a:rPr>
              <a:t>0.8±0.3</a:t>
            </a:r>
          </a:p>
        </p:txBody>
      </p:sp>
      <p:sp>
        <p:nvSpPr>
          <p:cNvPr id="18" name="CasellaDiTesto 17"/>
          <p:cNvSpPr txBox="1"/>
          <p:nvPr/>
        </p:nvSpPr>
        <p:spPr>
          <a:xfrm>
            <a:off x="7489559" y="2445715"/>
            <a:ext cx="732111" cy="215572"/>
          </a:xfrm>
          <a:prstGeom prst="rect">
            <a:avLst/>
          </a:prstGeom>
          <a:noFill/>
        </p:spPr>
        <p:txBody>
          <a:bodyPr wrap="square" lIns="0" tIns="0" rIns="0" bIns="0" anchor="ctr">
            <a:spAutoFit/>
          </a:bodyPr>
          <a:lstStyle/>
          <a:p>
            <a:pPr>
              <a:defRPr/>
            </a:pPr>
            <a:r>
              <a:rPr lang="it-IT" sz="1401" b="1" dirty="0">
                <a:latin typeface="+mj-lt"/>
              </a:rPr>
              <a:t>0.9±0.3</a:t>
            </a:r>
          </a:p>
        </p:txBody>
      </p:sp>
      <p:sp>
        <p:nvSpPr>
          <p:cNvPr id="19" name="CasellaDiTesto 18"/>
          <p:cNvSpPr txBox="1"/>
          <p:nvPr/>
        </p:nvSpPr>
        <p:spPr>
          <a:xfrm>
            <a:off x="8912239" y="2445715"/>
            <a:ext cx="754583" cy="215572"/>
          </a:xfrm>
          <a:prstGeom prst="rect">
            <a:avLst/>
          </a:prstGeom>
          <a:noFill/>
        </p:spPr>
        <p:txBody>
          <a:bodyPr wrap="square" lIns="0" tIns="0" rIns="0" bIns="0" anchor="ctr">
            <a:spAutoFit/>
          </a:bodyPr>
          <a:lstStyle/>
          <a:p>
            <a:pPr>
              <a:defRPr/>
            </a:pPr>
            <a:r>
              <a:rPr lang="it-IT" sz="1401" b="1" dirty="0">
                <a:latin typeface="+mj-lt"/>
              </a:rPr>
              <a:t>1.2±0.3</a:t>
            </a:r>
          </a:p>
        </p:txBody>
      </p:sp>
      <p:sp>
        <p:nvSpPr>
          <p:cNvPr id="20" name="Text Box 5"/>
          <p:cNvSpPr txBox="1">
            <a:spLocks noChangeArrowheads="1"/>
          </p:cNvSpPr>
          <p:nvPr/>
        </p:nvSpPr>
        <p:spPr bwMode="auto">
          <a:xfrm>
            <a:off x="5165023" y="6473817"/>
            <a:ext cx="2957573" cy="240108"/>
          </a:xfrm>
          <a:prstGeom prst="rect">
            <a:avLst/>
          </a:prstGeom>
          <a:noFill/>
          <a:ln w="9525">
            <a:noFill/>
            <a:round/>
            <a:headEnd/>
            <a:tailEnd/>
          </a:ln>
        </p:spPr>
        <p:txBody>
          <a:bodyPr lIns="0" tIns="0" rIns="0" bIns="0"/>
          <a:lstStyle/>
          <a:p>
            <a:pPr defTabSz="414319" hangingPunct="0">
              <a:lnSpc>
                <a:spcPct val="93000"/>
              </a:lnSpc>
              <a:buClr>
                <a:srgbClr val="000000"/>
              </a:buClr>
              <a:buSzPct val="45000"/>
              <a:tabLst>
                <a:tab pos="657192" algn="l"/>
                <a:tab pos="1312797" algn="l"/>
                <a:tab pos="1969991" algn="l"/>
                <a:tab pos="2627182" algn="l"/>
                <a:tab pos="3282787" algn="l"/>
              </a:tabLst>
            </a:pPr>
            <a:r>
              <a:rPr lang="en-GB" sz="1400" b="1" dirty="0">
                <a:solidFill>
                  <a:schemeClr val="tx2">
                    <a:lumMod val="50000"/>
                  </a:schemeClr>
                </a:solidFill>
                <a:ea typeface="msgothic"/>
                <a:cs typeface="msgothic"/>
              </a:rPr>
              <a:t>Houston D K et al. Am J Clin </a:t>
            </a:r>
            <a:r>
              <a:rPr lang="en-GB" sz="1400" b="1" dirty="0" err="1">
                <a:solidFill>
                  <a:schemeClr val="tx2">
                    <a:lumMod val="50000"/>
                  </a:schemeClr>
                </a:solidFill>
                <a:ea typeface="msgothic"/>
                <a:cs typeface="msgothic"/>
              </a:rPr>
              <a:t>Nutr</a:t>
            </a:r>
            <a:r>
              <a:rPr lang="en-GB" sz="1400" b="1" dirty="0">
                <a:solidFill>
                  <a:schemeClr val="tx2">
                    <a:lumMod val="50000"/>
                  </a:schemeClr>
                </a:solidFill>
                <a:ea typeface="msgothic"/>
                <a:cs typeface="msgothic"/>
              </a:rPr>
              <a:t> 2008</a:t>
            </a:r>
          </a:p>
        </p:txBody>
      </p:sp>
      <p:sp>
        <p:nvSpPr>
          <p:cNvPr id="21" name="Titolo 1"/>
          <p:cNvSpPr>
            <a:spLocks noGrp="1"/>
          </p:cNvSpPr>
          <p:nvPr>
            <p:ph type="title"/>
          </p:nvPr>
        </p:nvSpPr>
        <p:spPr>
          <a:xfrm>
            <a:off x="365760" y="439356"/>
            <a:ext cx="10373360" cy="914400"/>
          </a:xfrm>
        </p:spPr>
        <p:txBody>
          <a:bodyPr>
            <a:noAutofit/>
          </a:bodyPr>
          <a:lstStyle/>
          <a:p>
            <a:pPr algn="l"/>
            <a:r>
              <a:rPr lang="en-US" sz="2800" b="1" i="0" dirty="0">
                <a:solidFill>
                  <a:srgbClr val="006666"/>
                </a:solidFill>
                <a:effectLst/>
                <a:latin typeface="Aptos" panose="020B0004020202020204" pitchFamily="34" charset="0"/>
              </a:rPr>
              <a:t>Dietary protein intake is associated with lean mass change in older, community-dwelling adults: the Health, Aging, and Body Composition (Health ABC) Study</a:t>
            </a:r>
          </a:p>
        </p:txBody>
      </p:sp>
    </p:spTree>
    <p:extLst>
      <p:ext uri="{BB962C8B-B14F-4D97-AF65-F5344CB8AC3E}">
        <p14:creationId xmlns:p14="http://schemas.microsoft.com/office/powerpoint/2010/main" val="1153897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felt 2">
            <a:extLst>
              <a:ext uri="{FF2B5EF4-FFF2-40B4-BE49-F238E27FC236}">
                <a16:creationId xmlns:a16="http://schemas.microsoft.com/office/drawing/2014/main" id="{A822FA20-31D8-531C-7979-2775FA7B783F}"/>
              </a:ext>
            </a:extLst>
          </p:cNvPr>
          <p:cNvSpPr txBox="1"/>
          <p:nvPr/>
        </p:nvSpPr>
        <p:spPr>
          <a:xfrm>
            <a:off x="903373" y="806786"/>
            <a:ext cx="7326228" cy="480131"/>
          </a:xfrm>
          <a:prstGeom prst="rect">
            <a:avLst/>
          </a:prstGeom>
          <a:noFill/>
        </p:spPr>
        <p:txBody>
          <a:bodyPr wrap="square">
            <a:spAutoFit/>
          </a:bodyPr>
          <a:lstStyle/>
          <a:p>
            <a:pPr>
              <a:lnSpc>
                <a:spcPct val="90000"/>
              </a:lnSpc>
            </a:pPr>
            <a:r>
              <a:rPr lang="en-GB" sz="2800" b="1" dirty="0" err="1">
                <a:solidFill>
                  <a:srgbClr val="363E63"/>
                </a:solidFill>
                <a:latin typeface="Arial" panose="020B0604020202020204" pitchFamily="34" charset="0"/>
                <a:ea typeface="Calibri" panose="020F0502020204030204" pitchFamily="34" charset="0"/>
              </a:rPr>
              <a:t>Dichiarazione</a:t>
            </a:r>
            <a:r>
              <a:rPr lang="en-GB" sz="2800" b="1" dirty="0">
                <a:solidFill>
                  <a:srgbClr val="363E63"/>
                </a:solidFill>
                <a:latin typeface="Arial" panose="020B0604020202020204" pitchFamily="34" charset="0"/>
                <a:ea typeface="Calibri" panose="020F0502020204030204" pitchFamily="34" charset="0"/>
              </a:rPr>
              <a:t> di </a:t>
            </a:r>
            <a:r>
              <a:rPr lang="en-GB" sz="2800" b="1" dirty="0" err="1">
                <a:solidFill>
                  <a:srgbClr val="363E63"/>
                </a:solidFill>
                <a:latin typeface="Arial" panose="020B0604020202020204" pitchFamily="34" charset="0"/>
                <a:ea typeface="Calibri" panose="020F0502020204030204" pitchFamily="34" charset="0"/>
              </a:rPr>
              <a:t>conflitto</a:t>
            </a:r>
            <a:r>
              <a:rPr lang="en-GB" sz="2800" b="1" dirty="0">
                <a:solidFill>
                  <a:srgbClr val="363E63"/>
                </a:solidFill>
                <a:latin typeface="Arial" panose="020B0604020202020204" pitchFamily="34" charset="0"/>
                <a:ea typeface="Calibri" panose="020F0502020204030204" pitchFamily="34" charset="0"/>
              </a:rPr>
              <a:t> di </a:t>
            </a:r>
            <a:r>
              <a:rPr lang="en-GB" sz="2800" b="1" dirty="0" err="1">
                <a:solidFill>
                  <a:srgbClr val="363E63"/>
                </a:solidFill>
                <a:latin typeface="Arial" panose="020B0604020202020204" pitchFamily="34" charset="0"/>
                <a:ea typeface="Calibri" panose="020F0502020204030204" pitchFamily="34" charset="0"/>
              </a:rPr>
              <a:t>interessi</a:t>
            </a:r>
            <a:endParaRPr lang="da-DK" sz="2800" b="1" dirty="0">
              <a:solidFill>
                <a:srgbClr val="363E63"/>
              </a:solidFill>
              <a:latin typeface="Calibri" panose="020F0502020204030204" pitchFamily="34" charset="0"/>
              <a:ea typeface="Calibri" panose="020F0502020204030204" pitchFamily="34" charset="0"/>
            </a:endParaRPr>
          </a:p>
        </p:txBody>
      </p:sp>
      <p:sp>
        <p:nvSpPr>
          <p:cNvPr id="5" name="Tekstfelt 5">
            <a:extLst>
              <a:ext uri="{FF2B5EF4-FFF2-40B4-BE49-F238E27FC236}">
                <a16:creationId xmlns:a16="http://schemas.microsoft.com/office/drawing/2014/main" id="{912B5606-B8B2-30EA-E7DD-EEEBB728C4A8}"/>
              </a:ext>
            </a:extLst>
          </p:cNvPr>
          <p:cNvSpPr txBox="1"/>
          <p:nvPr/>
        </p:nvSpPr>
        <p:spPr>
          <a:xfrm>
            <a:off x="991286" y="2349473"/>
            <a:ext cx="9934151" cy="2159053"/>
          </a:xfrm>
          <a:prstGeom prst="rect">
            <a:avLst/>
          </a:prstGeom>
          <a:noFill/>
        </p:spPr>
        <p:txBody>
          <a:bodyPr wrap="square">
            <a:spAutoFit/>
          </a:bodyPr>
          <a:lstStyle/>
          <a:p>
            <a:pPr>
              <a:spcAft>
                <a:spcPts val="600"/>
              </a:spcAft>
            </a:pPr>
            <a:endParaRPr lang="en-GB" sz="1905" dirty="0">
              <a:solidFill>
                <a:srgbClr val="002060"/>
              </a:solidFill>
              <a:latin typeface="Aptos" panose="020B0004020202020204" pitchFamily="34" charset="0"/>
              <a:ea typeface="Calibri" panose="020F0502020204030204" pitchFamily="34" charset="0"/>
            </a:endParaRPr>
          </a:p>
          <a:p>
            <a:pPr>
              <a:spcAft>
                <a:spcPts val="600"/>
              </a:spcAft>
            </a:pPr>
            <a:endParaRPr lang="en-GB" sz="1905" dirty="0">
              <a:solidFill>
                <a:srgbClr val="002060"/>
              </a:solidFill>
              <a:latin typeface="Aptos" panose="020B0004020202020204" pitchFamily="34" charset="0"/>
              <a:ea typeface="Calibri" panose="020F0502020204030204" pitchFamily="34" charset="0"/>
            </a:endParaRPr>
          </a:p>
          <a:p>
            <a:pPr>
              <a:spcAft>
                <a:spcPts val="600"/>
              </a:spcAft>
            </a:pPr>
            <a:r>
              <a:rPr lang="en-GB" sz="1905" dirty="0">
                <a:solidFill>
                  <a:srgbClr val="002060"/>
                </a:solidFill>
                <a:latin typeface="Aptos" panose="020B0004020202020204" pitchFamily="34" charset="0"/>
                <a:ea typeface="Calibri" panose="020F0502020204030204" pitchFamily="34" charset="0"/>
              </a:rPr>
              <a:t>Dichiaro </a:t>
            </a:r>
            <a:r>
              <a:rPr lang="en-GB" sz="1905" dirty="0" err="1">
                <a:solidFill>
                  <a:srgbClr val="002060"/>
                </a:solidFill>
                <a:latin typeface="Aptos" panose="020B0004020202020204" pitchFamily="34" charset="0"/>
                <a:ea typeface="Calibri" panose="020F0502020204030204" pitchFamily="34" charset="0"/>
              </a:rPr>
              <a:t>che</a:t>
            </a:r>
            <a:r>
              <a:rPr lang="en-GB" sz="1905" dirty="0">
                <a:solidFill>
                  <a:srgbClr val="002060"/>
                </a:solidFill>
                <a:latin typeface="Aptos" panose="020B0004020202020204" pitchFamily="34" charset="0"/>
                <a:ea typeface="Calibri" panose="020F0502020204030204" pitchFamily="34" charset="0"/>
              </a:rPr>
              <a:t> </a:t>
            </a:r>
            <a:r>
              <a:rPr lang="en-GB" sz="1905" dirty="0" err="1">
                <a:solidFill>
                  <a:srgbClr val="002060"/>
                </a:solidFill>
                <a:latin typeface="Aptos" panose="020B0004020202020204" pitchFamily="34" charset="0"/>
                <a:ea typeface="Calibri" panose="020F0502020204030204" pitchFamily="34" charset="0"/>
              </a:rPr>
              <a:t>negli</a:t>
            </a:r>
            <a:r>
              <a:rPr lang="en-GB" sz="1905" dirty="0">
                <a:solidFill>
                  <a:srgbClr val="002060"/>
                </a:solidFill>
                <a:latin typeface="Aptos" panose="020B0004020202020204" pitchFamily="34" charset="0"/>
                <a:ea typeface="Calibri" panose="020F0502020204030204" pitchFamily="34" charset="0"/>
              </a:rPr>
              <a:t> </a:t>
            </a:r>
            <a:r>
              <a:rPr lang="en-GB" sz="1905" dirty="0" err="1">
                <a:solidFill>
                  <a:srgbClr val="002060"/>
                </a:solidFill>
                <a:latin typeface="Aptos" panose="020B0004020202020204" pitchFamily="34" charset="0"/>
                <a:ea typeface="Calibri" panose="020F0502020204030204" pitchFamily="34" charset="0"/>
              </a:rPr>
              <a:t>ultimi</a:t>
            </a:r>
            <a:r>
              <a:rPr lang="en-GB" sz="1905" dirty="0">
                <a:solidFill>
                  <a:srgbClr val="002060"/>
                </a:solidFill>
                <a:latin typeface="Aptos" panose="020B0004020202020204" pitchFamily="34" charset="0"/>
                <a:ea typeface="Calibri" panose="020F0502020204030204" pitchFamily="34" charset="0"/>
              </a:rPr>
              <a:t> due anni </a:t>
            </a:r>
            <a:r>
              <a:rPr lang="en-GB" sz="1905" dirty="0" err="1">
                <a:solidFill>
                  <a:srgbClr val="002060"/>
                </a:solidFill>
                <a:latin typeface="Aptos" panose="020B0004020202020204" pitchFamily="34" charset="0"/>
                <a:ea typeface="Calibri" panose="020F0502020204030204" pitchFamily="34" charset="0"/>
              </a:rPr>
              <a:t>ho</a:t>
            </a:r>
            <a:r>
              <a:rPr lang="en-GB" sz="1905" dirty="0">
                <a:solidFill>
                  <a:srgbClr val="002060"/>
                </a:solidFill>
                <a:latin typeface="Aptos" panose="020B0004020202020204" pitchFamily="34" charset="0"/>
                <a:ea typeface="Calibri" panose="020F0502020204030204" pitchFamily="34" charset="0"/>
              </a:rPr>
              <a:t> </a:t>
            </a:r>
            <a:r>
              <a:rPr lang="en-GB" sz="1905" dirty="0" err="1">
                <a:solidFill>
                  <a:srgbClr val="002060"/>
                </a:solidFill>
                <a:latin typeface="Aptos" panose="020B0004020202020204" pitchFamily="34" charset="0"/>
                <a:ea typeface="Calibri" panose="020F0502020204030204" pitchFamily="34" charset="0"/>
              </a:rPr>
              <a:t>ricevuto</a:t>
            </a:r>
            <a:r>
              <a:rPr lang="en-GB" sz="1905" dirty="0">
                <a:solidFill>
                  <a:srgbClr val="002060"/>
                </a:solidFill>
                <a:latin typeface="Aptos" panose="020B0004020202020204" pitchFamily="34" charset="0"/>
                <a:ea typeface="Calibri" panose="020F0502020204030204" pitchFamily="34" charset="0"/>
              </a:rPr>
              <a:t> honoraria da </a:t>
            </a:r>
            <a:r>
              <a:rPr lang="it-IT" sz="1905" b="1" u="sng" dirty="0">
                <a:solidFill>
                  <a:srgbClr val="002060"/>
                </a:solidFill>
                <a:latin typeface="Aptos" panose="020B0004020202020204" pitchFamily="34" charset="0"/>
              </a:rPr>
              <a:t>ITALFARMACO, ABIOGEN</a:t>
            </a:r>
            <a:r>
              <a:rPr lang="it-IT" sz="1905" dirty="0">
                <a:solidFill>
                  <a:srgbClr val="002060"/>
                </a:solidFill>
                <a:latin typeface="Aptos" panose="020B0004020202020204" pitchFamily="34" charset="0"/>
              </a:rPr>
              <a:t>,</a:t>
            </a:r>
            <a:endParaRPr lang="da-DK" sz="1905" dirty="0">
              <a:solidFill>
                <a:srgbClr val="002060"/>
              </a:solidFill>
              <a:latin typeface="Aptos" panose="020B0004020202020204" pitchFamily="34" charset="0"/>
              <a:ea typeface="Calibri" panose="020F0502020204030204" pitchFamily="34" charset="0"/>
            </a:endParaRPr>
          </a:p>
          <a:p>
            <a:pPr>
              <a:spcAft>
                <a:spcPts val="600"/>
              </a:spcAft>
            </a:pPr>
            <a:r>
              <a:rPr lang="en-GB" sz="1905" dirty="0">
                <a:solidFill>
                  <a:srgbClr val="002060"/>
                </a:solidFill>
                <a:latin typeface="Aptos" panose="020B0004020202020204" pitchFamily="34" charset="0"/>
                <a:ea typeface="Calibri" panose="020F0502020204030204" pitchFamily="34" charset="0"/>
              </a:rPr>
              <a:t> </a:t>
            </a:r>
            <a:r>
              <a:rPr lang="en-GB" sz="1905" dirty="0" err="1">
                <a:solidFill>
                  <a:srgbClr val="002060"/>
                </a:solidFill>
                <a:latin typeface="Aptos" panose="020B0004020202020204" pitchFamily="34" charset="0"/>
                <a:ea typeface="Calibri" panose="020F0502020204030204" pitchFamily="34" charset="0"/>
              </a:rPr>
              <a:t>che</a:t>
            </a:r>
            <a:r>
              <a:rPr lang="en-GB" sz="1905" dirty="0">
                <a:solidFill>
                  <a:srgbClr val="002060"/>
                </a:solidFill>
                <a:latin typeface="Aptos" panose="020B0004020202020204" pitchFamily="34" charset="0"/>
                <a:ea typeface="Calibri" panose="020F0502020204030204" pitchFamily="34" charset="0"/>
              </a:rPr>
              <a:t> </a:t>
            </a:r>
            <a:r>
              <a:rPr lang="en-GB" sz="1905" dirty="0" err="1">
                <a:solidFill>
                  <a:srgbClr val="002060"/>
                </a:solidFill>
                <a:latin typeface="Aptos" panose="020B0004020202020204" pitchFamily="34" charset="0"/>
                <a:ea typeface="Calibri" panose="020F0502020204030204" pitchFamily="34" charset="0"/>
              </a:rPr>
              <a:t>possono</a:t>
            </a:r>
            <a:r>
              <a:rPr lang="en-GB" sz="1905" dirty="0">
                <a:solidFill>
                  <a:srgbClr val="002060"/>
                </a:solidFill>
                <a:latin typeface="Aptos" panose="020B0004020202020204" pitchFamily="34" charset="0"/>
                <a:ea typeface="Calibri" panose="020F0502020204030204" pitchFamily="34" charset="0"/>
              </a:rPr>
              <a:t> </a:t>
            </a:r>
            <a:r>
              <a:rPr lang="en-GB" sz="1905" dirty="0" err="1">
                <a:solidFill>
                  <a:srgbClr val="002060"/>
                </a:solidFill>
                <a:latin typeface="Aptos" panose="020B0004020202020204" pitchFamily="34" charset="0"/>
                <a:ea typeface="Calibri" panose="020F0502020204030204" pitchFamily="34" charset="0"/>
              </a:rPr>
              <a:t>esser</a:t>
            </a:r>
            <a:r>
              <a:rPr lang="en-GB" sz="1905" dirty="0">
                <a:solidFill>
                  <a:srgbClr val="002060"/>
                </a:solidFill>
                <a:latin typeface="Aptos" panose="020B0004020202020204" pitchFamily="34" charset="0"/>
                <a:ea typeface="Calibri" panose="020F0502020204030204" pitchFamily="34" charset="0"/>
              </a:rPr>
              <a:t> </a:t>
            </a:r>
            <a:r>
              <a:rPr lang="en-GB" sz="1905" dirty="0" err="1">
                <a:solidFill>
                  <a:srgbClr val="002060"/>
                </a:solidFill>
                <a:latin typeface="Aptos" panose="020B0004020202020204" pitchFamily="34" charset="0"/>
                <a:ea typeface="Calibri" panose="020F0502020204030204" pitchFamily="34" charset="0"/>
              </a:rPr>
              <a:t>considerati</a:t>
            </a:r>
            <a:r>
              <a:rPr lang="en-GB" sz="1905" dirty="0">
                <a:solidFill>
                  <a:srgbClr val="002060"/>
                </a:solidFill>
                <a:latin typeface="Aptos" panose="020B0004020202020204" pitchFamily="34" charset="0"/>
                <a:ea typeface="Calibri" panose="020F0502020204030204" pitchFamily="34" charset="0"/>
              </a:rPr>
              <a:t> come </a:t>
            </a:r>
            <a:r>
              <a:rPr lang="en-GB" sz="1905" dirty="0" err="1">
                <a:solidFill>
                  <a:srgbClr val="002060"/>
                </a:solidFill>
                <a:latin typeface="Aptos" panose="020B0004020202020204" pitchFamily="34" charset="0"/>
                <a:ea typeface="Calibri" panose="020F0502020204030204" pitchFamily="34" charset="0"/>
              </a:rPr>
              <a:t>potenziali</a:t>
            </a:r>
            <a:r>
              <a:rPr lang="en-GB" sz="1905" dirty="0">
                <a:solidFill>
                  <a:srgbClr val="002060"/>
                </a:solidFill>
                <a:latin typeface="Aptos" panose="020B0004020202020204" pitchFamily="34" charset="0"/>
                <a:ea typeface="Calibri" panose="020F0502020204030204" pitchFamily="34" charset="0"/>
              </a:rPr>
              <a:t> </a:t>
            </a:r>
            <a:r>
              <a:rPr lang="en-GB" sz="1905" dirty="0" err="1">
                <a:solidFill>
                  <a:srgbClr val="002060"/>
                </a:solidFill>
                <a:latin typeface="Aptos" panose="020B0004020202020204" pitchFamily="34" charset="0"/>
                <a:ea typeface="Calibri" panose="020F0502020204030204" pitchFamily="34" charset="0"/>
              </a:rPr>
              <a:t>conflitti</a:t>
            </a:r>
            <a:r>
              <a:rPr lang="en-GB" sz="1905" dirty="0">
                <a:solidFill>
                  <a:srgbClr val="002060"/>
                </a:solidFill>
                <a:latin typeface="Aptos" panose="020B0004020202020204" pitchFamily="34" charset="0"/>
                <a:ea typeface="Calibri" panose="020F0502020204030204" pitchFamily="34" charset="0"/>
              </a:rPr>
              <a:t> di interesse</a:t>
            </a:r>
            <a:endParaRPr lang="da-DK" sz="1905" dirty="0">
              <a:solidFill>
                <a:srgbClr val="002060"/>
              </a:solidFill>
              <a:latin typeface="Aptos" panose="020B0004020202020204" pitchFamily="34" charset="0"/>
              <a:ea typeface="Calibri" panose="020F0502020204030204" pitchFamily="34" charset="0"/>
            </a:endParaRPr>
          </a:p>
          <a:p>
            <a:pPr>
              <a:spcAft>
                <a:spcPts val="600"/>
              </a:spcAft>
            </a:pPr>
            <a:br>
              <a:rPr lang="en-GB" sz="1905" b="1" dirty="0">
                <a:solidFill>
                  <a:srgbClr val="002060"/>
                </a:solidFill>
                <a:latin typeface="Aptos" panose="020B0004020202020204" pitchFamily="34" charset="0"/>
                <a:ea typeface="Calibri" panose="020F0502020204030204" pitchFamily="34" charset="0"/>
              </a:rPr>
            </a:br>
            <a:r>
              <a:rPr lang="en-GB" sz="1905" dirty="0">
                <a:solidFill>
                  <a:srgbClr val="002060"/>
                </a:solidFill>
                <a:latin typeface="Aptos" panose="020B0004020202020204" pitchFamily="34" charset="0"/>
                <a:ea typeface="Calibri" panose="020F0502020204030204" pitchFamily="34" charset="0"/>
              </a:rPr>
              <a:t> </a:t>
            </a:r>
            <a:endParaRPr lang="da-DK" sz="1905" dirty="0">
              <a:solidFill>
                <a:srgbClr val="002060"/>
              </a:solidFill>
              <a:latin typeface="Aptos" panose="020B0004020202020204" pitchFamily="34" charset="0"/>
              <a:ea typeface="Calibri" panose="020F0502020204030204" pitchFamily="34" charset="0"/>
            </a:endParaRPr>
          </a:p>
        </p:txBody>
      </p:sp>
    </p:spTree>
    <p:extLst>
      <p:ext uri="{BB962C8B-B14F-4D97-AF65-F5344CB8AC3E}">
        <p14:creationId xmlns:p14="http://schemas.microsoft.com/office/powerpoint/2010/main" val="3992335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
          <p:cNvSpPr txBox="1">
            <a:spLocks noChangeArrowheads="1"/>
          </p:cNvSpPr>
          <p:nvPr/>
        </p:nvSpPr>
        <p:spPr bwMode="auto">
          <a:xfrm>
            <a:off x="4625293" y="5977212"/>
            <a:ext cx="3784741" cy="228616"/>
          </a:xfrm>
          <a:prstGeom prst="rect">
            <a:avLst/>
          </a:prstGeom>
          <a:noFill/>
          <a:ln w="9525">
            <a:noFill/>
            <a:round/>
            <a:headEnd/>
            <a:tailEnd/>
          </a:ln>
        </p:spPr>
        <p:txBody>
          <a:bodyPr lIns="0" tIns="0" rIns="0" bIns="0"/>
          <a:lstStyle/>
          <a:p>
            <a:pPr defTabSz="414314">
              <a:lnSpc>
                <a:spcPct val="93000"/>
              </a:lnSpc>
              <a:buClr>
                <a:srgbClr val="000000"/>
              </a:buClr>
              <a:buSzPct val="45000"/>
              <a:tabLst>
                <a:tab pos="657184" algn="l"/>
                <a:tab pos="1312781" algn="l"/>
                <a:tab pos="1969966" algn="l"/>
                <a:tab pos="2627149" algn="l"/>
                <a:tab pos="3282746" algn="l"/>
              </a:tabLst>
            </a:pPr>
            <a:r>
              <a:rPr lang="en-GB" sz="1401" b="1" dirty="0" err="1">
                <a:solidFill>
                  <a:schemeClr val="tx2">
                    <a:lumMod val="50000"/>
                  </a:schemeClr>
                </a:solidFill>
                <a:ea typeface="msgothic"/>
                <a:cs typeface="msgothic"/>
              </a:rPr>
              <a:t>Elstgeest</a:t>
            </a:r>
            <a:r>
              <a:rPr lang="en-GB" sz="1401" b="1" dirty="0">
                <a:solidFill>
                  <a:schemeClr val="tx2">
                    <a:lumMod val="50000"/>
                  </a:schemeClr>
                </a:solidFill>
                <a:ea typeface="msgothic"/>
                <a:cs typeface="msgothic"/>
              </a:rPr>
              <a:t> L et al. Am J Clin </a:t>
            </a:r>
            <a:r>
              <a:rPr lang="en-GB" sz="1401" b="1" dirty="0" err="1">
                <a:solidFill>
                  <a:schemeClr val="tx2">
                    <a:lumMod val="50000"/>
                  </a:schemeClr>
                </a:solidFill>
                <a:ea typeface="msgothic"/>
                <a:cs typeface="msgothic"/>
              </a:rPr>
              <a:t>Nutr</a:t>
            </a:r>
            <a:r>
              <a:rPr lang="en-GB" sz="1401" b="1" dirty="0">
                <a:solidFill>
                  <a:schemeClr val="tx2">
                    <a:lumMod val="50000"/>
                  </a:schemeClr>
                </a:solidFill>
                <a:ea typeface="msgothic"/>
                <a:cs typeface="msgothic"/>
              </a:rPr>
              <a:t> 2020</a:t>
            </a:r>
          </a:p>
        </p:txBody>
      </p:sp>
      <p:sp>
        <p:nvSpPr>
          <p:cNvPr id="21" name="Titolo 1"/>
          <p:cNvSpPr>
            <a:spLocks noGrp="1"/>
          </p:cNvSpPr>
          <p:nvPr>
            <p:ph type="title"/>
          </p:nvPr>
        </p:nvSpPr>
        <p:spPr>
          <a:xfrm>
            <a:off x="228197" y="258716"/>
            <a:ext cx="11963803" cy="1028594"/>
          </a:xfrm>
        </p:spPr>
        <p:txBody>
          <a:bodyPr>
            <a:noAutofit/>
          </a:bodyPr>
          <a:lstStyle/>
          <a:p>
            <a:r>
              <a:rPr lang="en-US" sz="2800" b="1" dirty="0">
                <a:solidFill>
                  <a:srgbClr val="006666"/>
                </a:solidFill>
                <a:latin typeface="Aptos" panose="020B0004020202020204" pitchFamily="34" charset="0"/>
              </a:rPr>
              <a:t>Sex-and race-specific associations of protein intake with change in muscle mass and physical function in older adults (Health ABC) Study</a:t>
            </a:r>
          </a:p>
        </p:txBody>
      </p:sp>
      <p:pic>
        <p:nvPicPr>
          <p:cNvPr id="4" name="Immagine 3">
            <a:extLst>
              <a:ext uri="{FF2B5EF4-FFF2-40B4-BE49-F238E27FC236}">
                <a16:creationId xmlns:a16="http://schemas.microsoft.com/office/drawing/2014/main" id="{86BFF944-A9D9-485C-9210-4D030B62CE65}"/>
              </a:ext>
            </a:extLst>
          </p:cNvPr>
          <p:cNvPicPr>
            <a:picLocks noChangeAspect="1"/>
          </p:cNvPicPr>
          <p:nvPr/>
        </p:nvPicPr>
        <p:blipFill>
          <a:blip r:embed="rId2"/>
          <a:stretch>
            <a:fillRect/>
          </a:stretch>
        </p:blipFill>
        <p:spPr>
          <a:xfrm>
            <a:off x="380606" y="2046838"/>
            <a:ext cx="5750303" cy="2970938"/>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Immagine 6">
            <a:extLst>
              <a:ext uri="{FF2B5EF4-FFF2-40B4-BE49-F238E27FC236}">
                <a16:creationId xmlns:a16="http://schemas.microsoft.com/office/drawing/2014/main" id="{87674546-DD16-4DA6-BF9F-AA753989998A}"/>
              </a:ext>
            </a:extLst>
          </p:cNvPr>
          <p:cNvPicPr>
            <a:picLocks noChangeAspect="1"/>
          </p:cNvPicPr>
          <p:nvPr/>
        </p:nvPicPr>
        <p:blipFill>
          <a:blip r:embed="rId3"/>
          <a:stretch>
            <a:fillRect/>
          </a:stretch>
        </p:blipFill>
        <p:spPr>
          <a:xfrm>
            <a:off x="6248410" y="2231755"/>
            <a:ext cx="5750303" cy="27432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cxnSp>
        <p:nvCxnSpPr>
          <p:cNvPr id="5" name="Connettore diritto 4">
            <a:extLst>
              <a:ext uri="{FF2B5EF4-FFF2-40B4-BE49-F238E27FC236}">
                <a16:creationId xmlns:a16="http://schemas.microsoft.com/office/drawing/2014/main" id="{CA581EAA-A099-9690-C19D-35FE756CB2AC}"/>
              </a:ext>
            </a:extLst>
          </p:cNvPr>
          <p:cNvCxnSpPr>
            <a:cxnSpLocks/>
          </p:cNvCxnSpPr>
          <p:nvPr/>
        </p:nvCxnSpPr>
        <p:spPr>
          <a:xfrm>
            <a:off x="3026232" y="2329536"/>
            <a:ext cx="0" cy="2373086"/>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Connettore diritto 7">
            <a:extLst>
              <a:ext uri="{FF2B5EF4-FFF2-40B4-BE49-F238E27FC236}">
                <a16:creationId xmlns:a16="http://schemas.microsoft.com/office/drawing/2014/main" id="{B15D233E-BD3F-302C-8404-3F61362274B9}"/>
              </a:ext>
            </a:extLst>
          </p:cNvPr>
          <p:cNvCxnSpPr>
            <a:cxnSpLocks/>
          </p:cNvCxnSpPr>
          <p:nvPr/>
        </p:nvCxnSpPr>
        <p:spPr>
          <a:xfrm>
            <a:off x="8958945" y="2285988"/>
            <a:ext cx="0" cy="2373086"/>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7637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4B21BAE-F7F7-4705-97A3-EAEA9E6133CF}"/>
              </a:ext>
            </a:extLst>
          </p:cNvPr>
          <p:cNvPicPr>
            <a:picLocks noChangeAspect="1" noChangeArrowheads="1"/>
          </p:cNvPicPr>
          <p:nvPr/>
        </p:nvPicPr>
        <p:blipFill>
          <a:blip r:embed="rId2" cstate="print"/>
          <a:srcRect b="19023"/>
          <a:stretch>
            <a:fillRect/>
          </a:stretch>
        </p:blipFill>
        <p:spPr bwMode="auto">
          <a:xfrm>
            <a:off x="726355" y="1919299"/>
            <a:ext cx="10485462" cy="3878262"/>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5" name="Oval 10">
            <a:extLst>
              <a:ext uri="{FF2B5EF4-FFF2-40B4-BE49-F238E27FC236}">
                <a16:creationId xmlns:a16="http://schemas.microsoft.com/office/drawing/2014/main" id="{9F812475-03B3-464E-BAA2-7D016948894A}"/>
              </a:ext>
            </a:extLst>
          </p:cNvPr>
          <p:cNvSpPr>
            <a:spLocks noChangeArrowheads="1"/>
          </p:cNvSpPr>
          <p:nvPr/>
        </p:nvSpPr>
        <p:spPr bwMode="auto">
          <a:xfrm>
            <a:off x="8056880" y="2875280"/>
            <a:ext cx="2743200" cy="3342640"/>
          </a:xfrm>
          <a:prstGeom prst="ellipse">
            <a:avLst/>
          </a:prstGeom>
          <a:noFill/>
          <a:ln w="38100">
            <a:solidFill>
              <a:srgbClr val="FF3300"/>
            </a:solidFill>
            <a:round/>
            <a:headEnd/>
            <a:tailEnd/>
          </a:ln>
        </p:spPr>
        <p:txBody>
          <a:bodyPr wrap="none" anchor="ctr"/>
          <a:lstStyle/>
          <a:p>
            <a:endParaRPr lang="it-IT" sz="1351"/>
          </a:p>
        </p:txBody>
      </p:sp>
      <p:sp>
        <p:nvSpPr>
          <p:cNvPr id="6" name="Text Box 4">
            <a:extLst>
              <a:ext uri="{FF2B5EF4-FFF2-40B4-BE49-F238E27FC236}">
                <a16:creationId xmlns:a16="http://schemas.microsoft.com/office/drawing/2014/main" id="{513552C4-5D08-4889-9F76-9E013BB2217B}"/>
              </a:ext>
            </a:extLst>
          </p:cNvPr>
          <p:cNvSpPr txBox="1">
            <a:spLocks noChangeArrowheads="1"/>
          </p:cNvSpPr>
          <p:nvPr/>
        </p:nvSpPr>
        <p:spPr bwMode="auto">
          <a:xfrm>
            <a:off x="5078057" y="6505409"/>
            <a:ext cx="2653022" cy="208968"/>
          </a:xfrm>
          <a:prstGeom prst="rect">
            <a:avLst/>
          </a:prstGeom>
          <a:noFill/>
          <a:ln w="9525">
            <a:noFill/>
            <a:miter lim="800000"/>
            <a:headEnd/>
            <a:tailEnd/>
          </a:ln>
        </p:spPr>
        <p:txBody>
          <a:bodyPr wrap="square" lIns="0" tIns="0" rIns="0" bIns="0">
            <a:spAutoFit/>
          </a:bodyPr>
          <a:lstStyle/>
          <a:p>
            <a:pPr algn="r" defTabSz="828634" hangingPunct="0">
              <a:lnSpc>
                <a:spcPct val="97000"/>
              </a:lnSpc>
              <a:buClr>
                <a:srgbClr val="000000"/>
              </a:buClr>
              <a:buSzPct val="45000"/>
              <a:tabLst>
                <a:tab pos="657192" algn="l"/>
                <a:tab pos="1312797" algn="l"/>
                <a:tab pos="1969991" algn="l"/>
                <a:tab pos="2627182" algn="l"/>
                <a:tab pos="3282787" algn="l"/>
                <a:tab pos="3939977" algn="l"/>
                <a:tab pos="4595584" algn="l"/>
                <a:tab pos="5252775" algn="l"/>
                <a:tab pos="5909968" algn="l"/>
                <a:tab pos="6565572" algn="l"/>
              </a:tabLst>
              <a:defRPr/>
            </a:pPr>
            <a:r>
              <a:rPr lang="en-GB" sz="1400" b="1" dirty="0" err="1"/>
              <a:t>Kortebein</a:t>
            </a:r>
            <a:r>
              <a:rPr lang="en-GB" sz="1400" b="1" dirty="0"/>
              <a:t>, P. et al. JAMA 2007</a:t>
            </a:r>
          </a:p>
        </p:txBody>
      </p:sp>
      <p:sp>
        <p:nvSpPr>
          <p:cNvPr id="7" name="Titolo 1">
            <a:extLst>
              <a:ext uri="{FF2B5EF4-FFF2-40B4-BE49-F238E27FC236}">
                <a16:creationId xmlns:a16="http://schemas.microsoft.com/office/drawing/2014/main" id="{E0337628-2235-4630-8DE2-DFC876ED762A}"/>
              </a:ext>
            </a:extLst>
          </p:cNvPr>
          <p:cNvSpPr txBox="1">
            <a:spLocks/>
          </p:cNvSpPr>
          <p:nvPr/>
        </p:nvSpPr>
        <p:spPr>
          <a:xfrm>
            <a:off x="1056413" y="-32832"/>
            <a:ext cx="1015540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800" b="1" dirty="0">
              <a:solidFill>
                <a:srgbClr val="006666"/>
              </a:solidFill>
            </a:endParaRPr>
          </a:p>
        </p:txBody>
      </p:sp>
      <p:sp>
        <p:nvSpPr>
          <p:cNvPr id="10" name="Titolo 9">
            <a:extLst>
              <a:ext uri="{FF2B5EF4-FFF2-40B4-BE49-F238E27FC236}">
                <a16:creationId xmlns:a16="http://schemas.microsoft.com/office/drawing/2014/main" id="{685ECF63-1EFC-4AE3-86A4-73B86B556A81}"/>
              </a:ext>
            </a:extLst>
          </p:cNvPr>
          <p:cNvSpPr>
            <a:spLocks noGrp="1"/>
          </p:cNvSpPr>
          <p:nvPr>
            <p:ph type="title"/>
          </p:nvPr>
        </p:nvSpPr>
        <p:spPr>
          <a:xfrm>
            <a:off x="411480" y="365125"/>
            <a:ext cx="10515600" cy="976305"/>
          </a:xfrm>
        </p:spPr>
        <p:txBody>
          <a:bodyPr>
            <a:normAutofit/>
          </a:bodyPr>
          <a:lstStyle/>
          <a:p>
            <a:pPr algn="ctr"/>
            <a:r>
              <a:rPr lang="en-US" sz="2800" b="1" dirty="0">
                <a:solidFill>
                  <a:srgbClr val="006666"/>
                </a:solidFill>
                <a:latin typeface="Aptos" panose="020B0004020202020204" pitchFamily="34" charset="0"/>
              </a:rPr>
              <a:t>Effect of 10 days of bed rest on skeletal muscle</a:t>
            </a:r>
            <a:br>
              <a:rPr lang="en-US" sz="2800" b="1" dirty="0">
                <a:solidFill>
                  <a:srgbClr val="006666"/>
                </a:solidFill>
                <a:latin typeface="Aptos" panose="020B0004020202020204" pitchFamily="34" charset="0"/>
              </a:rPr>
            </a:br>
            <a:r>
              <a:rPr lang="en-US" sz="2800" b="1" dirty="0">
                <a:solidFill>
                  <a:srgbClr val="006666"/>
                </a:solidFill>
                <a:latin typeface="Aptos" panose="020B0004020202020204" pitchFamily="34" charset="0"/>
              </a:rPr>
              <a:t> in healthy older adults</a:t>
            </a:r>
            <a:endParaRPr lang="it-IT" sz="2800" b="1" dirty="0">
              <a:solidFill>
                <a:srgbClr val="006666"/>
              </a:solidFill>
              <a:latin typeface="Aptos" panose="020B0004020202020204" pitchFamily="34" charset="0"/>
            </a:endParaRPr>
          </a:p>
        </p:txBody>
      </p:sp>
    </p:spTree>
    <p:extLst>
      <p:ext uri="{BB962C8B-B14F-4D97-AF65-F5344CB8AC3E}">
        <p14:creationId xmlns:p14="http://schemas.microsoft.com/office/powerpoint/2010/main" val="787213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ttangolo 23"/>
          <p:cNvSpPr/>
          <p:nvPr/>
        </p:nvSpPr>
        <p:spPr>
          <a:xfrm>
            <a:off x="4257040" y="6440556"/>
            <a:ext cx="3657600" cy="307905"/>
          </a:xfrm>
          <a:prstGeom prst="rect">
            <a:avLst/>
          </a:prstGeom>
        </p:spPr>
        <p:txBody>
          <a:bodyPr wrap="square">
            <a:spAutoFit/>
          </a:bodyPr>
          <a:lstStyle/>
          <a:p>
            <a:r>
              <a:rPr lang="it-IT" sz="1401" b="1" dirty="0">
                <a:solidFill>
                  <a:schemeClr val="bg2">
                    <a:lumMod val="10000"/>
                  </a:schemeClr>
                </a:solidFill>
              </a:rPr>
              <a:t>J </a:t>
            </a:r>
            <a:r>
              <a:rPr lang="it-IT" sz="1401" b="1" dirty="0" err="1">
                <a:solidFill>
                  <a:schemeClr val="bg2">
                    <a:lumMod val="10000"/>
                  </a:schemeClr>
                </a:solidFill>
              </a:rPr>
              <a:t>Cachexia</a:t>
            </a:r>
            <a:r>
              <a:rPr lang="it-IT" sz="1401" b="1" dirty="0">
                <a:solidFill>
                  <a:schemeClr val="bg2">
                    <a:lumMod val="10000"/>
                  </a:schemeClr>
                </a:solidFill>
              </a:rPr>
              <a:t> Sarcopenia </a:t>
            </a:r>
            <a:r>
              <a:rPr lang="it-IT" sz="1401" b="1" dirty="0" err="1">
                <a:solidFill>
                  <a:schemeClr val="bg2">
                    <a:lumMod val="10000"/>
                  </a:schemeClr>
                </a:solidFill>
              </a:rPr>
              <a:t>Muscle</a:t>
            </a:r>
            <a:r>
              <a:rPr lang="it-IT" sz="1401" b="1" dirty="0">
                <a:solidFill>
                  <a:schemeClr val="bg2">
                    <a:lumMod val="10000"/>
                  </a:schemeClr>
                </a:solidFill>
              </a:rPr>
              <a:t>. 2017; 8:907-914</a:t>
            </a:r>
          </a:p>
        </p:txBody>
      </p:sp>
      <p:pic>
        <p:nvPicPr>
          <p:cNvPr id="6" name="Immagine 5"/>
          <p:cNvPicPr>
            <a:picLocks noChangeAspect="1"/>
          </p:cNvPicPr>
          <p:nvPr/>
        </p:nvPicPr>
        <p:blipFill>
          <a:blip r:embed="rId2" cstate="print"/>
          <a:stretch>
            <a:fillRect/>
          </a:stretch>
        </p:blipFill>
        <p:spPr>
          <a:xfrm>
            <a:off x="1289119" y="2168755"/>
            <a:ext cx="10231551" cy="3703573"/>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8" name="Rettangolo 7"/>
          <p:cNvSpPr/>
          <p:nvPr/>
        </p:nvSpPr>
        <p:spPr>
          <a:xfrm>
            <a:off x="1289119" y="4675626"/>
            <a:ext cx="9399201" cy="2316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1"/>
          </a:p>
        </p:txBody>
      </p:sp>
      <p:pic>
        <p:nvPicPr>
          <p:cNvPr id="13" name="Picture 2">
            <a:extLst>
              <a:ext uri="{FF2B5EF4-FFF2-40B4-BE49-F238E27FC236}">
                <a16:creationId xmlns:a16="http://schemas.microsoft.com/office/drawing/2014/main" id="{6AF28483-47D5-4A4C-9845-D031F889B3D7}"/>
              </a:ext>
            </a:extLst>
          </p:cNvPr>
          <p:cNvPicPr>
            <a:picLocks noChangeAspect="1" noChangeArrowheads="1"/>
          </p:cNvPicPr>
          <p:nvPr/>
        </p:nvPicPr>
        <p:blipFill>
          <a:blip r:embed="rId3"/>
          <a:srcRect/>
          <a:stretch>
            <a:fillRect/>
          </a:stretch>
        </p:blipFill>
        <p:spPr bwMode="auto">
          <a:xfrm>
            <a:off x="10870640" y="6429117"/>
            <a:ext cx="1300061" cy="412159"/>
          </a:xfrm>
          <a:prstGeom prst="rect">
            <a:avLst/>
          </a:prstGeom>
          <a:noFill/>
          <a:ln w="9525">
            <a:noFill/>
            <a:miter lim="800000"/>
            <a:headEnd/>
            <a:tailEnd/>
          </a:ln>
        </p:spPr>
      </p:pic>
      <p:pic>
        <p:nvPicPr>
          <p:cNvPr id="5" name="Immagine 4">
            <a:extLst>
              <a:ext uri="{FF2B5EF4-FFF2-40B4-BE49-F238E27FC236}">
                <a16:creationId xmlns:a16="http://schemas.microsoft.com/office/drawing/2014/main" id="{1DCD9AAC-D063-F615-53BA-21222F3BC072}"/>
              </a:ext>
            </a:extLst>
          </p:cNvPr>
          <p:cNvPicPr>
            <a:picLocks noChangeAspect="1"/>
          </p:cNvPicPr>
          <p:nvPr/>
        </p:nvPicPr>
        <p:blipFill>
          <a:blip r:embed="rId4" cstate="print"/>
          <a:stretch>
            <a:fillRect/>
          </a:stretch>
        </p:blipFill>
        <p:spPr>
          <a:xfrm>
            <a:off x="514801" y="422677"/>
            <a:ext cx="8712969" cy="1940772"/>
          </a:xfrm>
          <a:prstGeom prst="rect">
            <a:avLst/>
          </a:prstGeom>
        </p:spPr>
      </p:pic>
    </p:spTree>
    <p:extLst>
      <p:ext uri="{BB962C8B-B14F-4D97-AF65-F5344CB8AC3E}">
        <p14:creationId xmlns:p14="http://schemas.microsoft.com/office/powerpoint/2010/main" val="3078206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09879" y="363379"/>
            <a:ext cx="11449501" cy="1048862"/>
          </a:xfrm>
        </p:spPr>
        <p:txBody>
          <a:bodyPr>
            <a:noAutofit/>
          </a:bodyPr>
          <a:lstStyle/>
          <a:p>
            <a:pPr algn="ctr"/>
            <a:r>
              <a:rPr lang="en-US" sz="3200" b="1" dirty="0">
                <a:solidFill>
                  <a:srgbClr val="006666"/>
                </a:solidFill>
                <a:latin typeface="Aptos" panose="020B0004020202020204" pitchFamily="34" charset="0"/>
                <a:cs typeface="Calibri" pitchFamily="34" charset="0"/>
              </a:rPr>
              <a:t>Sarcopenia  and functional decline in older community dwelling older people: Systematic Review and meta-analysis</a:t>
            </a:r>
            <a:endParaRPr lang="it-IT" sz="3200" b="1" dirty="0">
              <a:solidFill>
                <a:srgbClr val="006666"/>
              </a:solidFill>
              <a:latin typeface="Aptos" panose="020B0004020202020204" pitchFamily="34" charset="0"/>
              <a:cs typeface="Calibri" pitchFamily="34" charset="0"/>
            </a:endParaRPr>
          </a:p>
        </p:txBody>
      </p:sp>
      <p:pic>
        <p:nvPicPr>
          <p:cNvPr id="6" name="Immagin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7176" y="1692548"/>
            <a:ext cx="7552598" cy="4139292"/>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CasellaDiTesto 6"/>
          <p:cNvSpPr txBox="1"/>
          <p:nvPr/>
        </p:nvSpPr>
        <p:spPr>
          <a:xfrm>
            <a:off x="5067551" y="6494621"/>
            <a:ext cx="2952328" cy="307768"/>
          </a:xfrm>
          <a:prstGeom prst="rect">
            <a:avLst/>
          </a:prstGeom>
          <a:noFill/>
          <a:ln>
            <a:noFill/>
          </a:ln>
        </p:spPr>
        <p:txBody>
          <a:bodyPr wrap="square" lIns="91432" tIns="45716" rIns="91432" bIns="45716" rtlCol="0">
            <a:spAutoFit/>
          </a:bodyPr>
          <a:lstStyle/>
          <a:p>
            <a:r>
              <a:rPr lang="it-IT" sz="1400" b="1" dirty="0" err="1">
                <a:solidFill>
                  <a:schemeClr val="bg2">
                    <a:lumMod val="10000"/>
                  </a:schemeClr>
                </a:solidFill>
              </a:rPr>
              <a:t>Beudart</a:t>
            </a:r>
            <a:r>
              <a:rPr lang="it-IT" sz="1400" b="1" dirty="0">
                <a:solidFill>
                  <a:schemeClr val="bg2">
                    <a:lumMod val="10000"/>
                  </a:schemeClr>
                </a:solidFill>
              </a:rPr>
              <a:t> C et al. </a:t>
            </a:r>
            <a:r>
              <a:rPr lang="it-IT" sz="1400" b="1" dirty="0" err="1">
                <a:solidFill>
                  <a:schemeClr val="bg2">
                    <a:lumMod val="10000"/>
                  </a:schemeClr>
                </a:solidFill>
              </a:rPr>
              <a:t>PloSONE</a:t>
            </a:r>
            <a:r>
              <a:rPr lang="it-IT" sz="1400" b="1" dirty="0">
                <a:solidFill>
                  <a:schemeClr val="bg2">
                    <a:lumMod val="10000"/>
                  </a:schemeClr>
                </a:solidFill>
              </a:rPr>
              <a:t> 2017</a:t>
            </a:r>
          </a:p>
        </p:txBody>
      </p:sp>
    </p:spTree>
    <p:extLst>
      <p:ext uri="{BB962C8B-B14F-4D97-AF65-F5344CB8AC3E}">
        <p14:creationId xmlns:p14="http://schemas.microsoft.com/office/powerpoint/2010/main" val="24428559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egnaposto contenuto 2"/>
          <p:cNvSpPr>
            <a:spLocks noGrp="1"/>
          </p:cNvSpPr>
          <p:nvPr>
            <p:ph idx="1"/>
          </p:nvPr>
        </p:nvSpPr>
        <p:spPr>
          <a:xfrm>
            <a:off x="838200" y="3445510"/>
            <a:ext cx="10515600" cy="2752725"/>
          </a:xfrm>
        </p:spPr>
        <p:txBody>
          <a:bodyPr>
            <a:normAutofit/>
          </a:bodyPr>
          <a:lstStyle/>
          <a:p>
            <a:pPr eaLnBrk="1" hangingPunct="1"/>
            <a:r>
              <a:rPr lang="en-US" sz="2400" dirty="0">
                <a:solidFill>
                  <a:srgbClr val="000066"/>
                </a:solidFill>
                <a:latin typeface="Calibri" pitchFamily="34" charset="0"/>
              </a:rPr>
              <a:t>Multicenter prospective study;</a:t>
            </a:r>
          </a:p>
          <a:p>
            <a:pPr eaLnBrk="1" hangingPunct="1"/>
            <a:r>
              <a:rPr lang="en-US" sz="2400" dirty="0">
                <a:solidFill>
                  <a:srgbClr val="000066"/>
                </a:solidFill>
                <a:latin typeface="Calibri" pitchFamily="34" charset="0"/>
              </a:rPr>
              <a:t>504 patients, age ≥70 yr</a:t>
            </a:r>
          </a:p>
          <a:p>
            <a:pPr eaLnBrk="1" hangingPunct="1"/>
            <a:r>
              <a:rPr lang="en-US" sz="2400" dirty="0">
                <a:solidFill>
                  <a:srgbClr val="000066"/>
                </a:solidFill>
                <a:latin typeface="Calibri" pitchFamily="34" charset="0"/>
              </a:rPr>
              <a:t>Able to walk independently before fracture</a:t>
            </a:r>
          </a:p>
          <a:p>
            <a:pPr eaLnBrk="1" hangingPunct="1"/>
            <a:r>
              <a:rPr lang="en-US" dirty="0">
                <a:solidFill>
                  <a:srgbClr val="000066"/>
                </a:solidFill>
                <a:latin typeface="Calibri" pitchFamily="34" charset="0"/>
              </a:rPr>
              <a:t>Grip strength Sex-specific tertiles:</a:t>
            </a:r>
          </a:p>
          <a:p>
            <a:pPr lvl="1" eaLnBrk="1" hangingPunct="1"/>
            <a:r>
              <a:rPr lang="en-US" sz="2800" dirty="0">
                <a:solidFill>
                  <a:srgbClr val="000066"/>
                </a:solidFill>
                <a:latin typeface="Calibri" pitchFamily="34" charset="0"/>
              </a:rPr>
              <a:t>MEN:I:		0.5-14, 	II:15-22,	III: 23-40 kg </a:t>
            </a:r>
          </a:p>
          <a:p>
            <a:pPr lvl="1" eaLnBrk="1" hangingPunct="1"/>
            <a:r>
              <a:rPr lang="en-US" sz="2800" dirty="0">
                <a:solidFill>
                  <a:srgbClr val="000066"/>
                </a:solidFill>
                <a:latin typeface="Calibri" pitchFamily="34" charset="0"/>
              </a:rPr>
              <a:t>Women:	I:0.5-9,	II:10-15, 	III:</a:t>
            </a:r>
            <a:r>
              <a:rPr lang="it-IT" sz="2800" dirty="0">
                <a:solidFill>
                  <a:srgbClr val="000066"/>
                </a:solidFill>
                <a:latin typeface="Calibri" pitchFamily="34" charset="0"/>
              </a:rPr>
              <a:t> 16-28 kg</a:t>
            </a:r>
          </a:p>
        </p:txBody>
      </p:sp>
      <p:pic>
        <p:nvPicPr>
          <p:cNvPr id="49155" name="Picture 2"/>
          <p:cNvPicPr>
            <a:picLocks noChangeAspect="1" noChangeArrowheads="1"/>
          </p:cNvPicPr>
          <p:nvPr/>
        </p:nvPicPr>
        <p:blipFill>
          <a:blip r:embed="rId2" cstate="print"/>
          <a:srcRect/>
          <a:stretch>
            <a:fillRect/>
          </a:stretch>
        </p:blipFill>
        <p:spPr bwMode="auto">
          <a:xfrm>
            <a:off x="1696566" y="566077"/>
            <a:ext cx="8915400" cy="2752725"/>
          </a:xfrm>
          <a:prstGeom prst="rect">
            <a:avLst/>
          </a:prstGeom>
          <a:noFill/>
          <a:ln w="9525">
            <a:noFill/>
            <a:miter lim="800000"/>
            <a:headEnd/>
            <a:tailEnd/>
          </a:ln>
        </p:spPr>
      </p:pic>
      <p:sp>
        <p:nvSpPr>
          <p:cNvPr id="5" name="Text Box 4"/>
          <p:cNvSpPr txBox="1">
            <a:spLocks noChangeArrowheads="1"/>
          </p:cNvSpPr>
          <p:nvPr/>
        </p:nvSpPr>
        <p:spPr bwMode="auto">
          <a:xfrm>
            <a:off x="4333737" y="6492023"/>
            <a:ext cx="3524525" cy="203417"/>
          </a:xfrm>
          <a:prstGeom prst="rect">
            <a:avLst/>
          </a:prstGeom>
          <a:noFill/>
          <a:ln w="9525">
            <a:noFill/>
            <a:round/>
            <a:headEnd/>
            <a:tailEnd/>
          </a:ln>
        </p:spPr>
        <p:txBody>
          <a:bodyPr lIns="0" tIns="0" rIns="0" bIns="0"/>
          <a:lstStyle/>
          <a:p>
            <a:pPr>
              <a:tabLst>
                <a:tab pos="655638" algn="l"/>
                <a:tab pos="1312863" algn="l"/>
                <a:tab pos="1968500" algn="l"/>
                <a:tab pos="2625725" algn="l"/>
                <a:tab pos="3282950" algn="l"/>
              </a:tabLst>
              <a:defRPr/>
            </a:pPr>
            <a:r>
              <a:rPr lang="en-GB" sz="1600" dirty="0" err="1">
                <a:solidFill>
                  <a:srgbClr val="000000"/>
                </a:solidFill>
                <a:cs typeface="Tahoma" pitchFamily="34" charset="0"/>
              </a:rPr>
              <a:t>Savino</a:t>
            </a:r>
            <a:r>
              <a:rPr lang="en-GB" sz="1600" dirty="0">
                <a:solidFill>
                  <a:srgbClr val="000000"/>
                </a:solidFill>
                <a:cs typeface="Tahoma" pitchFamily="34" charset="0"/>
              </a:rPr>
              <a:t> E et al. Am J Med,</a:t>
            </a:r>
            <a:r>
              <a:rPr lang="da-DK" sz="1600" dirty="0"/>
              <a:t> Am J Med. 2013</a:t>
            </a:r>
            <a:endParaRPr lang="en-GB" sz="1600" dirty="0">
              <a:solidFill>
                <a:srgbClr val="000000"/>
              </a:solidFill>
              <a:cs typeface="Tahoma" pitchFamily="34" charset="0"/>
            </a:endParaRPr>
          </a:p>
        </p:txBody>
      </p:sp>
    </p:spTree>
    <p:extLst>
      <p:ext uri="{BB962C8B-B14F-4D97-AF65-F5344CB8AC3E}">
        <p14:creationId xmlns:p14="http://schemas.microsoft.com/office/powerpoint/2010/main" val="1960398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3329" y="396352"/>
            <a:ext cx="8227691" cy="5736058"/>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Box 4">
            <a:extLst>
              <a:ext uri="{FF2B5EF4-FFF2-40B4-BE49-F238E27FC236}">
                <a16:creationId xmlns:a16="http://schemas.microsoft.com/office/drawing/2014/main" id="{4631F1DB-C76C-08A6-E626-29DBF2E6EB75}"/>
              </a:ext>
            </a:extLst>
          </p:cNvPr>
          <p:cNvSpPr txBox="1">
            <a:spLocks noChangeArrowheads="1"/>
          </p:cNvSpPr>
          <p:nvPr/>
        </p:nvSpPr>
        <p:spPr bwMode="auto">
          <a:xfrm>
            <a:off x="4674205" y="6540662"/>
            <a:ext cx="3524525" cy="203417"/>
          </a:xfrm>
          <a:prstGeom prst="rect">
            <a:avLst/>
          </a:prstGeom>
          <a:noFill/>
          <a:ln w="9525">
            <a:noFill/>
            <a:round/>
            <a:headEnd/>
            <a:tailEnd/>
          </a:ln>
        </p:spPr>
        <p:txBody>
          <a:bodyPr lIns="0" tIns="0" rIns="0" bIns="0"/>
          <a:lstStyle/>
          <a:p>
            <a:pPr>
              <a:tabLst>
                <a:tab pos="655638" algn="l"/>
                <a:tab pos="1312863" algn="l"/>
                <a:tab pos="1968500" algn="l"/>
                <a:tab pos="2625725" algn="l"/>
                <a:tab pos="3282950" algn="l"/>
              </a:tabLst>
              <a:defRPr/>
            </a:pPr>
            <a:r>
              <a:rPr lang="en-GB" sz="1400" b="1" dirty="0" err="1">
                <a:solidFill>
                  <a:schemeClr val="tx2">
                    <a:lumMod val="50000"/>
                  </a:schemeClr>
                </a:solidFill>
                <a:cs typeface="Tahoma" pitchFamily="34" charset="0"/>
              </a:rPr>
              <a:t>Savino</a:t>
            </a:r>
            <a:r>
              <a:rPr lang="en-GB" sz="1400" b="1" dirty="0">
                <a:solidFill>
                  <a:schemeClr val="tx2">
                    <a:lumMod val="50000"/>
                  </a:schemeClr>
                </a:solidFill>
                <a:cs typeface="Tahoma" pitchFamily="34" charset="0"/>
              </a:rPr>
              <a:t> E et al. Am J Med,</a:t>
            </a:r>
            <a:r>
              <a:rPr lang="da-DK" sz="1400" b="1" dirty="0">
                <a:solidFill>
                  <a:schemeClr val="tx2">
                    <a:lumMod val="50000"/>
                  </a:schemeClr>
                </a:solidFill>
              </a:rPr>
              <a:t> Am J Med. 2013</a:t>
            </a:r>
            <a:endParaRPr lang="en-GB" sz="1400" b="1" dirty="0">
              <a:solidFill>
                <a:schemeClr val="tx2">
                  <a:lumMod val="50000"/>
                </a:schemeClr>
              </a:solidFill>
              <a:cs typeface="Tahoma"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3" name="Picture 3"/>
          <p:cNvPicPr>
            <a:picLocks noChangeAspect="1" noChangeArrowheads="1"/>
          </p:cNvPicPr>
          <p:nvPr/>
        </p:nvPicPr>
        <p:blipFill>
          <a:blip r:embed="rId2" cstate="print"/>
          <a:srcRect/>
          <a:stretch>
            <a:fillRect/>
          </a:stretch>
        </p:blipFill>
        <p:spPr bwMode="auto">
          <a:xfrm>
            <a:off x="2085975" y="4880238"/>
            <a:ext cx="7448550" cy="1638300"/>
          </a:xfrm>
          <a:prstGeom prst="rect">
            <a:avLst/>
          </a:prstGeom>
          <a:noFill/>
          <a:ln w="9525">
            <a:noFill/>
            <a:miter lim="800000"/>
            <a:headEnd/>
            <a:tailEnd/>
          </a:ln>
        </p:spPr>
      </p:pic>
      <p:sp>
        <p:nvSpPr>
          <p:cNvPr id="2" name="Titolo 1"/>
          <p:cNvSpPr>
            <a:spLocks noGrp="1"/>
          </p:cNvSpPr>
          <p:nvPr>
            <p:ph type="title"/>
          </p:nvPr>
        </p:nvSpPr>
        <p:spPr>
          <a:xfrm>
            <a:off x="1803892" y="259200"/>
            <a:ext cx="8435280" cy="990600"/>
          </a:xfrm>
        </p:spPr>
        <p:txBody>
          <a:bodyPr>
            <a:normAutofit/>
          </a:bodyPr>
          <a:lstStyle/>
          <a:p>
            <a:pPr algn="ctr"/>
            <a:r>
              <a:rPr lang="en-GB" sz="2800" b="1" dirty="0">
                <a:solidFill>
                  <a:srgbClr val="006666"/>
                </a:solidFill>
                <a:latin typeface="Aptos" panose="020B0004020202020204" pitchFamily="34" charset="0"/>
                <a:cs typeface="Calibri" pitchFamily="34" charset="0"/>
              </a:rPr>
              <a:t>Sarcopenia and short and mid-term mortality risk in older hospitalized patients (Crime Study)</a:t>
            </a:r>
            <a:endParaRPr lang="it-IT" sz="2800" b="1" dirty="0">
              <a:solidFill>
                <a:srgbClr val="006666"/>
              </a:solidFill>
              <a:latin typeface="Aptos" panose="020B0004020202020204" pitchFamily="34" charset="0"/>
              <a:cs typeface="Calibri" pitchFamily="34" charset="0"/>
            </a:endParaRPr>
          </a:p>
        </p:txBody>
      </p:sp>
      <p:pic>
        <p:nvPicPr>
          <p:cNvPr id="71682" name="Picture 2"/>
          <p:cNvPicPr>
            <a:picLocks noChangeAspect="1" noChangeArrowheads="1"/>
          </p:cNvPicPr>
          <p:nvPr/>
        </p:nvPicPr>
        <p:blipFill>
          <a:blip r:embed="rId3" cstate="print"/>
          <a:srcRect/>
          <a:stretch>
            <a:fillRect/>
          </a:stretch>
        </p:blipFill>
        <p:spPr bwMode="auto">
          <a:xfrm>
            <a:off x="2085975" y="1158612"/>
            <a:ext cx="8020050" cy="35814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Text Box 4"/>
          <p:cNvSpPr txBox="1">
            <a:spLocks noChangeArrowheads="1"/>
          </p:cNvSpPr>
          <p:nvPr/>
        </p:nvSpPr>
        <p:spPr bwMode="auto">
          <a:xfrm>
            <a:off x="5158513" y="6588968"/>
            <a:ext cx="2390367" cy="187752"/>
          </a:xfrm>
          <a:prstGeom prst="rect">
            <a:avLst/>
          </a:prstGeom>
          <a:noFill/>
          <a:ln w="9525">
            <a:noFill/>
            <a:round/>
            <a:headEnd/>
            <a:tailEnd/>
          </a:ln>
        </p:spPr>
        <p:txBody>
          <a:bodyPr lIns="0" tIns="0" rIns="0" bIns="0"/>
          <a:lstStyle/>
          <a:p>
            <a:pPr>
              <a:tabLst>
                <a:tab pos="655638" algn="l"/>
                <a:tab pos="1312863" algn="l"/>
                <a:tab pos="1968500" algn="l"/>
                <a:tab pos="2625725" algn="l"/>
                <a:tab pos="3282950" algn="l"/>
              </a:tabLst>
              <a:defRPr/>
            </a:pPr>
            <a:r>
              <a:rPr lang="en-GB" sz="1400" b="1" dirty="0">
                <a:solidFill>
                  <a:srgbClr val="000000"/>
                </a:solidFill>
                <a:cs typeface="Tahoma" pitchFamily="34" charset="0"/>
              </a:rPr>
              <a:t>Vetrano D et al JGMS,</a:t>
            </a:r>
            <a:r>
              <a:rPr lang="it-IT" sz="1400" b="1" dirty="0"/>
              <a:t> 2014</a:t>
            </a:r>
            <a:endParaRPr lang="en-GB" sz="1400" b="1" dirty="0">
              <a:solidFill>
                <a:srgbClr val="000000"/>
              </a:solidFill>
              <a:cs typeface="Tahoma" pitchFamily="34" charset="0"/>
            </a:endParaRPr>
          </a:p>
        </p:txBody>
      </p:sp>
    </p:spTree>
    <p:extLst>
      <p:ext uri="{BB962C8B-B14F-4D97-AF65-F5344CB8AC3E}">
        <p14:creationId xmlns:p14="http://schemas.microsoft.com/office/powerpoint/2010/main" val="39068324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3FF53E86-DFA7-9AA4-CB96-1CEEFF0CAC6E}"/>
              </a:ext>
            </a:extLst>
          </p:cNvPr>
          <p:cNvPicPr>
            <a:picLocks noChangeAspect="1"/>
          </p:cNvPicPr>
          <p:nvPr/>
        </p:nvPicPr>
        <p:blipFill>
          <a:blip r:embed="rId2"/>
          <a:stretch>
            <a:fillRect/>
          </a:stretch>
        </p:blipFill>
        <p:spPr>
          <a:xfrm>
            <a:off x="768804" y="1042307"/>
            <a:ext cx="10915650" cy="45339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8926892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id="{065AC057-1A53-E3A4-9228-C4880C3A7C33}"/>
              </a:ext>
            </a:extLst>
          </p:cNvPr>
          <p:cNvPicPr>
            <a:picLocks noChangeAspect="1"/>
          </p:cNvPicPr>
          <p:nvPr/>
        </p:nvPicPr>
        <p:blipFill>
          <a:blip r:embed="rId2"/>
          <a:stretch>
            <a:fillRect/>
          </a:stretch>
        </p:blipFill>
        <p:spPr>
          <a:xfrm>
            <a:off x="6705599" y="447756"/>
            <a:ext cx="4002529" cy="57390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Immagine 11">
            <a:extLst>
              <a:ext uri="{FF2B5EF4-FFF2-40B4-BE49-F238E27FC236}">
                <a16:creationId xmlns:a16="http://schemas.microsoft.com/office/drawing/2014/main" id="{EBACE5B4-55CC-FD21-FC84-262715F7ABA7}"/>
              </a:ext>
            </a:extLst>
          </p:cNvPr>
          <p:cNvPicPr>
            <a:picLocks noChangeAspect="1"/>
          </p:cNvPicPr>
          <p:nvPr/>
        </p:nvPicPr>
        <p:blipFill>
          <a:blip r:embed="rId3"/>
          <a:stretch>
            <a:fillRect/>
          </a:stretch>
        </p:blipFill>
        <p:spPr>
          <a:xfrm>
            <a:off x="904875" y="1553935"/>
            <a:ext cx="5505450" cy="42291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022661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2BD1B332-1EA7-BB70-BC35-A46D51BAC0C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7229" y="1147496"/>
            <a:ext cx="3936752" cy="508867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Lst>
        </p:spPr>
      </p:pic>
      <p:sp>
        <p:nvSpPr>
          <p:cNvPr id="6" name="Text Box 4">
            <a:extLst>
              <a:ext uri="{FF2B5EF4-FFF2-40B4-BE49-F238E27FC236}">
                <a16:creationId xmlns:a16="http://schemas.microsoft.com/office/drawing/2014/main" id="{CF220494-73E6-A860-0AD9-7DC140F77353}"/>
              </a:ext>
            </a:extLst>
          </p:cNvPr>
          <p:cNvSpPr txBox="1">
            <a:spLocks noChangeArrowheads="1"/>
          </p:cNvSpPr>
          <p:nvPr/>
        </p:nvSpPr>
        <p:spPr bwMode="auto">
          <a:xfrm>
            <a:off x="5237278" y="6462731"/>
            <a:ext cx="2121847" cy="2203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9pPr>
          </a:lstStyle>
          <a:p>
            <a:r>
              <a:rPr lang="en-GB" altLang="it-IT" sz="1400" b="1" dirty="0">
                <a:latin typeface="+mn-lt"/>
              </a:rPr>
              <a:t> </a:t>
            </a:r>
            <a:r>
              <a:rPr lang="en-GB" altLang="it-IT" sz="1400" b="1" dirty="0" err="1">
                <a:latin typeface="+mn-lt"/>
              </a:rPr>
              <a:t>Bernabei</a:t>
            </a:r>
            <a:r>
              <a:rPr lang="en-GB" altLang="it-IT" sz="1400" b="1" dirty="0">
                <a:latin typeface="+mn-lt"/>
              </a:rPr>
              <a:t> et al. BMJ 2022</a:t>
            </a:r>
          </a:p>
        </p:txBody>
      </p:sp>
      <p:pic>
        <p:nvPicPr>
          <p:cNvPr id="9" name="Immagine 2" descr="Immagine 2">
            <a:extLst>
              <a:ext uri="{FF2B5EF4-FFF2-40B4-BE49-F238E27FC236}">
                <a16:creationId xmlns:a16="http://schemas.microsoft.com/office/drawing/2014/main" id="{8E410AAA-0326-B76B-FE56-FFE8F113FBC4}"/>
              </a:ext>
            </a:extLst>
          </p:cNvPr>
          <p:cNvPicPr>
            <a:picLocks noChangeAspect="1"/>
          </p:cNvPicPr>
          <p:nvPr/>
        </p:nvPicPr>
        <p:blipFill>
          <a:blip r:embed="rId3" cstate="print"/>
          <a:stretch>
            <a:fillRect/>
          </a:stretch>
        </p:blipFill>
        <p:spPr>
          <a:xfrm>
            <a:off x="536263" y="1447799"/>
            <a:ext cx="5850096" cy="4374217"/>
          </a:xfrm>
          <a:prstGeom prst="rect">
            <a:avLst/>
          </a:prstGeom>
          <a:ln w="12700">
            <a:noFill/>
            <a:miter lim="400000"/>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Titolo 6">
            <a:extLst>
              <a:ext uri="{FF2B5EF4-FFF2-40B4-BE49-F238E27FC236}">
                <a16:creationId xmlns:a16="http://schemas.microsoft.com/office/drawing/2014/main" id="{A9CE1D88-E12C-9502-B954-FD93D593630E}"/>
              </a:ext>
            </a:extLst>
          </p:cNvPr>
          <p:cNvSpPr>
            <a:spLocks noGrp="1"/>
          </p:cNvSpPr>
          <p:nvPr>
            <p:ph type="title"/>
          </p:nvPr>
        </p:nvSpPr>
        <p:spPr>
          <a:xfrm>
            <a:off x="638381" y="395269"/>
            <a:ext cx="10515600" cy="670859"/>
          </a:xfrm>
        </p:spPr>
        <p:txBody>
          <a:bodyPr>
            <a:noAutofit/>
          </a:bodyPr>
          <a:lstStyle/>
          <a:p>
            <a:r>
              <a:rPr lang="en-US" sz="2800" b="1" i="0" u="none" strike="noStrike" baseline="0" dirty="0">
                <a:solidFill>
                  <a:srgbClr val="006666"/>
                </a:solidFill>
                <a:latin typeface="Aptos" panose="020B0004020202020204" pitchFamily="34" charset="0"/>
                <a:cs typeface="Arial" panose="020B0604020202020204" pitchFamily="34" charset="0"/>
              </a:rPr>
              <a:t>Multicomponent intervention to prevent mobility disability in frail older adults: </a:t>
            </a:r>
            <a:r>
              <a:rPr lang="en-US" sz="2800" b="1" i="0" u="none" strike="noStrike" baseline="0" dirty="0" err="1">
                <a:solidFill>
                  <a:srgbClr val="006666"/>
                </a:solidFill>
                <a:latin typeface="Aptos" panose="020B0004020202020204" pitchFamily="34" charset="0"/>
                <a:cs typeface="Arial" panose="020B0604020202020204" pitchFamily="34" charset="0"/>
              </a:rPr>
              <a:t>randomised</a:t>
            </a:r>
            <a:r>
              <a:rPr lang="en-US" sz="2800" b="1" i="0" u="none" strike="noStrike" baseline="0" dirty="0">
                <a:solidFill>
                  <a:srgbClr val="006666"/>
                </a:solidFill>
                <a:latin typeface="Aptos" panose="020B0004020202020204" pitchFamily="34" charset="0"/>
                <a:cs typeface="Arial" panose="020B0604020202020204" pitchFamily="34" charset="0"/>
              </a:rPr>
              <a:t> controlled trial (SPRINTT)</a:t>
            </a:r>
            <a:endParaRPr lang="en-US" sz="2800" b="1" dirty="0">
              <a:solidFill>
                <a:srgbClr val="006666"/>
              </a:solidFill>
              <a:latin typeface="Aptos" panose="020B0004020202020204" pitchFamily="34" charset="0"/>
            </a:endParaRPr>
          </a:p>
        </p:txBody>
      </p:sp>
    </p:spTree>
    <p:extLst>
      <p:ext uri="{BB962C8B-B14F-4D97-AF65-F5344CB8AC3E}">
        <p14:creationId xmlns:p14="http://schemas.microsoft.com/office/powerpoint/2010/main" val="2197678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01D49C7-928D-8EDF-340C-E244A0E9B19E}"/>
              </a:ext>
            </a:extLst>
          </p:cNvPr>
          <p:cNvSpPr>
            <a:spLocks noGrp="1"/>
          </p:cNvSpPr>
          <p:nvPr>
            <p:ph type="title"/>
          </p:nvPr>
        </p:nvSpPr>
        <p:spPr/>
        <p:txBody>
          <a:bodyPr>
            <a:normAutofit/>
          </a:bodyPr>
          <a:lstStyle/>
          <a:p>
            <a:r>
              <a:rPr lang="it-IT" sz="3200" b="1" dirty="0">
                <a:solidFill>
                  <a:srgbClr val="006666"/>
                </a:solidFill>
                <a:latin typeface="Aptos" panose="020B0004020202020204" pitchFamily="34" charset="0"/>
              </a:rPr>
              <a:t>Agenda</a:t>
            </a:r>
          </a:p>
        </p:txBody>
      </p:sp>
      <p:sp>
        <p:nvSpPr>
          <p:cNvPr id="3" name="Segnaposto contenuto 2">
            <a:extLst>
              <a:ext uri="{FF2B5EF4-FFF2-40B4-BE49-F238E27FC236}">
                <a16:creationId xmlns:a16="http://schemas.microsoft.com/office/drawing/2014/main" id="{858060AF-B165-D398-DA8C-6985E6822D36}"/>
              </a:ext>
            </a:extLst>
          </p:cNvPr>
          <p:cNvSpPr>
            <a:spLocks noGrp="1"/>
          </p:cNvSpPr>
          <p:nvPr>
            <p:ph idx="1"/>
          </p:nvPr>
        </p:nvSpPr>
        <p:spPr/>
        <p:txBody>
          <a:bodyPr/>
          <a:lstStyle/>
          <a:p>
            <a:r>
              <a:rPr lang="it-IT" dirty="0"/>
              <a:t>Definizioni ed epidemiologia</a:t>
            </a:r>
          </a:p>
          <a:p>
            <a:r>
              <a:rPr lang="it-IT" dirty="0"/>
              <a:t>PEM e sarcopenia</a:t>
            </a:r>
          </a:p>
          <a:p>
            <a:r>
              <a:rPr lang="it-IT" dirty="0"/>
              <a:t>Come diagnosticare la sarcopenia</a:t>
            </a:r>
          </a:p>
          <a:p>
            <a:r>
              <a:rPr lang="it-IT" dirty="0"/>
              <a:t>Sarcopenia e outcomes funzionali</a:t>
            </a:r>
          </a:p>
          <a:p>
            <a:r>
              <a:rPr lang="it-IT" dirty="0"/>
              <a:t>Prevenzione e interventi terapeutici</a:t>
            </a:r>
          </a:p>
          <a:p>
            <a:endParaRPr lang="it-IT" dirty="0"/>
          </a:p>
        </p:txBody>
      </p:sp>
    </p:spTree>
    <p:extLst>
      <p:ext uri="{BB962C8B-B14F-4D97-AF65-F5344CB8AC3E}">
        <p14:creationId xmlns:p14="http://schemas.microsoft.com/office/powerpoint/2010/main" val="4672848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contenuto 10">
            <a:extLst>
              <a:ext uri="{FF2B5EF4-FFF2-40B4-BE49-F238E27FC236}">
                <a16:creationId xmlns:a16="http://schemas.microsoft.com/office/drawing/2014/main" id="{D9CE458F-C0DA-31CA-5F2A-9D0E97D873F6}"/>
              </a:ext>
            </a:extLst>
          </p:cNvPr>
          <p:cNvSpPr>
            <a:spLocks noGrp="1"/>
          </p:cNvSpPr>
          <p:nvPr>
            <p:ph idx="1"/>
          </p:nvPr>
        </p:nvSpPr>
        <p:spPr>
          <a:xfrm>
            <a:off x="838200" y="1502229"/>
            <a:ext cx="10515600" cy="4299857"/>
          </a:xfrm>
        </p:spPr>
        <p:txBody>
          <a:bodyPr>
            <a:normAutofit/>
          </a:bodyPr>
          <a:lstStyle/>
          <a:p>
            <a:pPr algn="l"/>
            <a:r>
              <a:rPr lang="en-US" sz="2400" b="0" i="0" u="none" strike="noStrike" baseline="0" dirty="0">
                <a:solidFill>
                  <a:srgbClr val="002060"/>
                </a:solidFill>
              </a:rPr>
              <a:t>The multicomponent intervention comprised a combination of </a:t>
            </a:r>
            <a:r>
              <a:rPr lang="en-US" sz="2400" b="1" i="0" u="none" strike="noStrike" baseline="0" dirty="0">
                <a:solidFill>
                  <a:srgbClr val="002060"/>
                </a:solidFill>
              </a:rPr>
              <a:t>moderate intensity physical activity </a:t>
            </a:r>
            <a:r>
              <a:rPr lang="en-US" sz="2400" b="0" i="0" u="none" strike="noStrike" baseline="0" dirty="0">
                <a:solidFill>
                  <a:srgbClr val="002060"/>
                </a:solidFill>
              </a:rPr>
              <a:t>with technological support and </a:t>
            </a:r>
            <a:r>
              <a:rPr lang="en-US" sz="2400" b="1" i="0" u="none" strike="noStrike" baseline="0" dirty="0">
                <a:solidFill>
                  <a:srgbClr val="002060"/>
                </a:solidFill>
              </a:rPr>
              <a:t>nutritional counselling</a:t>
            </a:r>
            <a:r>
              <a:rPr lang="en-US" sz="2400" b="0" i="0" u="none" strike="noStrike" baseline="0" dirty="0">
                <a:solidFill>
                  <a:srgbClr val="002060"/>
                </a:solidFill>
              </a:rPr>
              <a:t>.</a:t>
            </a:r>
          </a:p>
          <a:p>
            <a:pPr algn="l"/>
            <a:r>
              <a:rPr lang="en-US" sz="2400" b="0" i="0" u="none" strike="noStrike" baseline="0" dirty="0">
                <a:solidFill>
                  <a:srgbClr val="002060"/>
                </a:solidFill>
              </a:rPr>
              <a:t>Physical activity included aerobic, strength, flexibility, and balance exercises. The intervention was divided into an adoption phase (weeks 1-52) and maintenance phase (week 53 to end of the trial).</a:t>
            </a:r>
          </a:p>
          <a:p>
            <a:pPr algn="l"/>
            <a:r>
              <a:rPr lang="en-US" sz="2400" b="0" i="0" u="none" strike="noStrike" baseline="0" dirty="0">
                <a:solidFill>
                  <a:srgbClr val="002060"/>
                </a:solidFill>
              </a:rPr>
              <a:t>The nutritional component was designed to support the effects of the physical activity </a:t>
            </a:r>
            <a:r>
              <a:rPr lang="en-US" sz="2400" b="0" i="0" u="none" strike="noStrike" baseline="0" dirty="0" err="1">
                <a:solidFill>
                  <a:srgbClr val="002060"/>
                </a:solidFill>
              </a:rPr>
              <a:t>programme</a:t>
            </a:r>
            <a:r>
              <a:rPr lang="en-US" sz="2400" b="0" i="0" u="none" strike="noStrike" baseline="0" dirty="0">
                <a:solidFill>
                  <a:srgbClr val="002060"/>
                </a:solidFill>
              </a:rPr>
              <a:t>. The intervention involved </a:t>
            </a:r>
            <a:r>
              <a:rPr lang="en-US" sz="2400" b="0" i="0" u="none" strike="noStrike" baseline="0" dirty="0" err="1">
                <a:solidFill>
                  <a:srgbClr val="002060"/>
                </a:solidFill>
              </a:rPr>
              <a:t>individualised</a:t>
            </a:r>
            <a:r>
              <a:rPr lang="en-US" sz="2400" b="0" i="0" u="none" strike="noStrike" baseline="0" dirty="0">
                <a:solidFill>
                  <a:srgbClr val="002060"/>
                </a:solidFill>
              </a:rPr>
              <a:t> nutritional assessments and prescription of </a:t>
            </a:r>
            <a:r>
              <a:rPr lang="en-US" sz="2400" b="0" i="0" u="none" strike="noStrike" baseline="0" dirty="0" err="1">
                <a:solidFill>
                  <a:srgbClr val="002060"/>
                </a:solidFill>
              </a:rPr>
              <a:t>personalised</a:t>
            </a:r>
            <a:r>
              <a:rPr lang="en-US" sz="2400" b="0" i="0" u="none" strike="noStrike" baseline="0" dirty="0">
                <a:solidFill>
                  <a:srgbClr val="002060"/>
                </a:solidFill>
              </a:rPr>
              <a:t> dietary plans with two main targets:</a:t>
            </a:r>
          </a:p>
          <a:p>
            <a:pPr marL="800100" lvl="1" indent="-342900">
              <a:buSzPct val="100000"/>
              <a:buFont typeface="+mj-lt"/>
              <a:buAutoNum type="arabicPeriod"/>
            </a:pPr>
            <a:r>
              <a:rPr lang="en-US" b="0" i="0" u="none" strike="noStrike" baseline="0" dirty="0">
                <a:solidFill>
                  <a:srgbClr val="002060"/>
                </a:solidFill>
              </a:rPr>
              <a:t> a daily energy intake of 25-30 kcal/kg bodyweight </a:t>
            </a:r>
          </a:p>
          <a:p>
            <a:pPr marL="800100" lvl="1" indent="-342900">
              <a:buFont typeface="+mj-lt"/>
              <a:buAutoNum type="arabicPeriod"/>
            </a:pPr>
            <a:r>
              <a:rPr lang="en-US" b="0" i="0" u="none" strike="noStrike" baseline="0" dirty="0">
                <a:solidFill>
                  <a:srgbClr val="002060"/>
                </a:solidFill>
              </a:rPr>
              <a:t>and a daily protein intake of at least 1.0-1.2 g/kg bodyweight</a:t>
            </a:r>
            <a:endParaRPr lang="en-US" dirty="0">
              <a:solidFill>
                <a:srgbClr val="002060"/>
              </a:solidFill>
            </a:endParaRPr>
          </a:p>
          <a:p>
            <a:endParaRPr lang="en-US" sz="2400" dirty="0">
              <a:solidFill>
                <a:srgbClr val="002060"/>
              </a:solidFill>
            </a:endParaRPr>
          </a:p>
        </p:txBody>
      </p:sp>
      <p:sp>
        <p:nvSpPr>
          <p:cNvPr id="2" name="Segnaposto numero diapositiva 1">
            <a:extLst>
              <a:ext uri="{FF2B5EF4-FFF2-40B4-BE49-F238E27FC236}">
                <a16:creationId xmlns:a16="http://schemas.microsoft.com/office/drawing/2014/main" id="{D82A446B-B492-3030-AFA6-81D20593186A}"/>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BEDF1BC-67BE-AA49-82B2-8ABBF1A58060}" type="slidenum">
              <a:rPr lang="it-IT" smtClean="0"/>
              <a:pPr/>
              <a:t>30</a:t>
            </a:fld>
            <a:endParaRPr lang="it-IT"/>
          </a:p>
        </p:txBody>
      </p:sp>
      <p:sp>
        <p:nvSpPr>
          <p:cNvPr id="4" name="Titolo 6">
            <a:extLst>
              <a:ext uri="{FF2B5EF4-FFF2-40B4-BE49-F238E27FC236}">
                <a16:creationId xmlns:a16="http://schemas.microsoft.com/office/drawing/2014/main" id="{4CC31245-E776-8144-834F-67F64283EC2F}"/>
              </a:ext>
            </a:extLst>
          </p:cNvPr>
          <p:cNvSpPr>
            <a:spLocks noGrp="1"/>
          </p:cNvSpPr>
          <p:nvPr>
            <p:ph type="title"/>
          </p:nvPr>
        </p:nvSpPr>
        <p:spPr>
          <a:xfrm>
            <a:off x="638381" y="395269"/>
            <a:ext cx="10515600" cy="670859"/>
          </a:xfrm>
        </p:spPr>
        <p:txBody>
          <a:bodyPr>
            <a:noAutofit/>
          </a:bodyPr>
          <a:lstStyle/>
          <a:p>
            <a:r>
              <a:rPr lang="en-US" sz="2800" b="1" i="0" u="none" strike="noStrike" baseline="0" dirty="0">
                <a:solidFill>
                  <a:srgbClr val="006666"/>
                </a:solidFill>
                <a:latin typeface="Aptos" panose="020B0004020202020204" pitchFamily="34" charset="0"/>
                <a:cs typeface="Arial" panose="020B0604020202020204" pitchFamily="34" charset="0"/>
              </a:rPr>
              <a:t>Multicomponent intervention to prevent mobility disability in frail older adults: </a:t>
            </a:r>
            <a:r>
              <a:rPr lang="en-US" sz="2800" b="1" i="0" u="none" strike="noStrike" baseline="0" dirty="0" err="1">
                <a:solidFill>
                  <a:srgbClr val="006666"/>
                </a:solidFill>
                <a:latin typeface="Aptos" panose="020B0004020202020204" pitchFamily="34" charset="0"/>
                <a:cs typeface="Arial" panose="020B0604020202020204" pitchFamily="34" charset="0"/>
              </a:rPr>
              <a:t>randomised</a:t>
            </a:r>
            <a:r>
              <a:rPr lang="en-US" sz="2800" b="1" i="0" u="none" strike="noStrike" baseline="0" dirty="0">
                <a:solidFill>
                  <a:srgbClr val="006666"/>
                </a:solidFill>
                <a:latin typeface="Aptos" panose="020B0004020202020204" pitchFamily="34" charset="0"/>
                <a:cs typeface="Arial" panose="020B0604020202020204" pitchFamily="34" charset="0"/>
              </a:rPr>
              <a:t> controlled trial (SPRINTT)</a:t>
            </a:r>
            <a:endParaRPr lang="en-US" sz="2800" b="1" dirty="0">
              <a:solidFill>
                <a:srgbClr val="006666"/>
              </a:solidFill>
              <a:latin typeface="Aptos" panose="020B0004020202020204" pitchFamily="34" charset="0"/>
            </a:endParaRPr>
          </a:p>
        </p:txBody>
      </p:sp>
    </p:spTree>
    <p:extLst>
      <p:ext uri="{BB962C8B-B14F-4D97-AF65-F5344CB8AC3E}">
        <p14:creationId xmlns:p14="http://schemas.microsoft.com/office/powerpoint/2010/main" val="12030806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a:extLst>
              <a:ext uri="{FF2B5EF4-FFF2-40B4-BE49-F238E27FC236}">
                <a16:creationId xmlns:a16="http://schemas.microsoft.com/office/drawing/2014/main" id="{CDC6FF69-7A50-2B4F-4F79-FF9AA0621BB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1243447"/>
            <a:ext cx="5726041" cy="4893634"/>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Lst>
        </p:spPr>
      </p:pic>
      <p:pic>
        <p:nvPicPr>
          <p:cNvPr id="7" name="Picture 3">
            <a:extLst>
              <a:ext uri="{FF2B5EF4-FFF2-40B4-BE49-F238E27FC236}">
                <a16:creationId xmlns:a16="http://schemas.microsoft.com/office/drawing/2014/main" id="{6A2FB0A0-AB73-E52D-3A12-977730CF43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687" y="1205408"/>
            <a:ext cx="5427930" cy="4893634"/>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Lst>
        </p:spPr>
      </p:pic>
      <p:sp>
        <p:nvSpPr>
          <p:cNvPr id="2" name="Titolo 6">
            <a:extLst>
              <a:ext uri="{FF2B5EF4-FFF2-40B4-BE49-F238E27FC236}">
                <a16:creationId xmlns:a16="http://schemas.microsoft.com/office/drawing/2014/main" id="{C712D7FD-4092-2375-21DC-97EA3A3977AE}"/>
              </a:ext>
            </a:extLst>
          </p:cNvPr>
          <p:cNvSpPr txBox="1">
            <a:spLocks/>
          </p:cNvSpPr>
          <p:nvPr/>
        </p:nvSpPr>
        <p:spPr>
          <a:xfrm>
            <a:off x="638381" y="395269"/>
            <a:ext cx="10515600" cy="67085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a:solidFill>
                  <a:srgbClr val="006666"/>
                </a:solidFill>
                <a:latin typeface="Aptos" panose="020B0004020202020204" pitchFamily="34" charset="0"/>
                <a:cs typeface="Arial" panose="020B0604020202020204" pitchFamily="34" charset="0"/>
              </a:rPr>
              <a:t>Multicomponent intervention to prevent mobility disability in frail older adults: </a:t>
            </a:r>
            <a:r>
              <a:rPr lang="en-US" sz="2800" b="1" dirty="0" err="1">
                <a:solidFill>
                  <a:srgbClr val="006666"/>
                </a:solidFill>
                <a:latin typeface="Aptos" panose="020B0004020202020204" pitchFamily="34" charset="0"/>
                <a:cs typeface="Arial" panose="020B0604020202020204" pitchFamily="34" charset="0"/>
              </a:rPr>
              <a:t>randomised</a:t>
            </a:r>
            <a:r>
              <a:rPr lang="en-US" sz="2800" b="1" dirty="0">
                <a:solidFill>
                  <a:srgbClr val="006666"/>
                </a:solidFill>
                <a:latin typeface="Aptos" panose="020B0004020202020204" pitchFamily="34" charset="0"/>
                <a:cs typeface="Arial" panose="020B0604020202020204" pitchFamily="34" charset="0"/>
              </a:rPr>
              <a:t> controlled trial (SPRINTT)</a:t>
            </a:r>
            <a:endParaRPr lang="en-US" sz="2800" b="1" dirty="0">
              <a:solidFill>
                <a:srgbClr val="006666"/>
              </a:solidFill>
              <a:latin typeface="Aptos" panose="020B0004020202020204" pitchFamily="34" charset="0"/>
            </a:endParaRPr>
          </a:p>
        </p:txBody>
      </p:sp>
      <p:sp>
        <p:nvSpPr>
          <p:cNvPr id="3" name="Text Box 4">
            <a:extLst>
              <a:ext uri="{FF2B5EF4-FFF2-40B4-BE49-F238E27FC236}">
                <a16:creationId xmlns:a16="http://schemas.microsoft.com/office/drawing/2014/main" id="{E7E63321-20FE-CD7B-4720-5615580CBD2D}"/>
              </a:ext>
            </a:extLst>
          </p:cNvPr>
          <p:cNvSpPr txBox="1">
            <a:spLocks noChangeArrowheads="1"/>
          </p:cNvSpPr>
          <p:nvPr/>
        </p:nvSpPr>
        <p:spPr bwMode="auto">
          <a:xfrm>
            <a:off x="5237278" y="6462731"/>
            <a:ext cx="2121847" cy="2203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9pPr>
          </a:lstStyle>
          <a:p>
            <a:r>
              <a:rPr lang="en-GB" altLang="it-IT" sz="1400" b="1" dirty="0">
                <a:latin typeface="+mn-lt"/>
              </a:rPr>
              <a:t> </a:t>
            </a:r>
            <a:r>
              <a:rPr lang="en-GB" altLang="it-IT" sz="1400" b="1" dirty="0" err="1">
                <a:latin typeface="+mn-lt"/>
              </a:rPr>
              <a:t>Bernabei</a:t>
            </a:r>
            <a:r>
              <a:rPr lang="en-GB" altLang="it-IT" sz="1400" b="1" dirty="0">
                <a:latin typeface="+mn-lt"/>
              </a:rPr>
              <a:t> et al. BMJ 2022</a:t>
            </a:r>
          </a:p>
        </p:txBody>
      </p:sp>
    </p:spTree>
    <p:extLst>
      <p:ext uri="{BB962C8B-B14F-4D97-AF65-F5344CB8AC3E}">
        <p14:creationId xmlns:p14="http://schemas.microsoft.com/office/powerpoint/2010/main" val="3582085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D5D0E7D6-B068-10F3-7BC6-CB4045399EC9}"/>
              </a:ext>
            </a:extLst>
          </p:cNvPr>
          <p:cNvPicPr>
            <a:picLocks noChangeAspect="1"/>
          </p:cNvPicPr>
          <p:nvPr/>
        </p:nvPicPr>
        <p:blipFill>
          <a:blip r:embed="rId2"/>
          <a:stretch>
            <a:fillRect/>
          </a:stretch>
        </p:blipFill>
        <p:spPr>
          <a:xfrm>
            <a:off x="1408742" y="392491"/>
            <a:ext cx="9374515" cy="6073018"/>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472544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CustomShape 1"/>
          <p:cNvSpPr/>
          <p:nvPr/>
        </p:nvSpPr>
        <p:spPr>
          <a:xfrm>
            <a:off x="5757240" y="79200"/>
            <a:ext cx="677520" cy="30708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lstStyle/>
          <a:p>
            <a:r>
              <a:rPr lang="en-US" sz="1400" spc="-1">
                <a:solidFill>
                  <a:srgbClr val="FFFFFF"/>
                </a:solidFill>
                <a:latin typeface="Arial"/>
              </a:rPr>
              <a:t>Fig. 3 </a:t>
            </a:r>
          </a:p>
        </p:txBody>
      </p:sp>
      <p:pic>
        <p:nvPicPr>
          <p:cNvPr id="58" name="Main graphic"/>
          <p:cNvPicPr/>
          <p:nvPr/>
        </p:nvPicPr>
        <p:blipFill>
          <a:blip r:embed="rId3"/>
          <a:stretch/>
        </p:blipFill>
        <p:spPr>
          <a:xfrm>
            <a:off x="2149931" y="1501534"/>
            <a:ext cx="8133482" cy="4986815"/>
          </a:xfrm>
          <a:prstGeom prst="rect">
            <a:avLst/>
          </a:prstGeom>
          <a:ln>
            <a:noFill/>
          </a:ln>
        </p:spPr>
      </p:pic>
      <p:sp>
        <p:nvSpPr>
          <p:cNvPr id="3" name="CasellaDiTesto 2">
            <a:extLst>
              <a:ext uri="{FF2B5EF4-FFF2-40B4-BE49-F238E27FC236}">
                <a16:creationId xmlns:a16="http://schemas.microsoft.com/office/drawing/2014/main" id="{E4DFE6CB-EF4C-A589-B6FA-58CE618CC18E}"/>
              </a:ext>
            </a:extLst>
          </p:cNvPr>
          <p:cNvSpPr txBox="1"/>
          <p:nvPr/>
        </p:nvSpPr>
        <p:spPr>
          <a:xfrm>
            <a:off x="2253344" y="610570"/>
            <a:ext cx="7946569" cy="646331"/>
          </a:xfrm>
          <a:prstGeom prst="rect">
            <a:avLst/>
          </a:prstGeom>
          <a:solidFill>
            <a:srgbClr val="0070C0"/>
          </a:solidFill>
          <a:ln>
            <a:solidFill>
              <a:srgbClr val="0070C0"/>
            </a:solidFill>
          </a:ln>
        </p:spPr>
        <p:txBody>
          <a:bodyPr wrap="square" rtlCol="0">
            <a:spAutoFit/>
          </a:bodyPr>
          <a:lstStyle/>
          <a:p>
            <a:pPr algn="ctr"/>
            <a:r>
              <a:rPr lang="en-US" sz="3600" dirty="0">
                <a:solidFill>
                  <a:schemeClr val="bg1"/>
                </a:solidFill>
              </a:rPr>
              <a:t>Prevention and treatment of malnutrition</a:t>
            </a:r>
          </a:p>
        </p:txBody>
      </p:sp>
      <p:sp>
        <p:nvSpPr>
          <p:cNvPr id="5" name="TextShape 2">
            <a:extLst>
              <a:ext uri="{FF2B5EF4-FFF2-40B4-BE49-F238E27FC236}">
                <a16:creationId xmlns:a16="http://schemas.microsoft.com/office/drawing/2014/main" id="{1DB8B78C-A1F4-8440-E073-33695A4065C9}"/>
              </a:ext>
            </a:extLst>
          </p:cNvPr>
          <p:cNvSpPr txBox="1"/>
          <p:nvPr/>
        </p:nvSpPr>
        <p:spPr>
          <a:xfrm>
            <a:off x="4954983" y="6565760"/>
            <a:ext cx="2959554" cy="284960"/>
          </a:xfrm>
          <a:prstGeom prst="rect">
            <a:avLst/>
          </a:prstGeom>
          <a:noFill/>
          <a:ln>
            <a:noFill/>
          </a:ln>
        </p:spPr>
        <p:txBody>
          <a:bodyPr lIns="90000" tIns="45000" rIns="90000" bIns="45000"/>
          <a:lstStyle/>
          <a:p>
            <a:r>
              <a:rPr lang="en-US" sz="1400" b="1" spc="-1" dirty="0" err="1">
                <a:solidFill>
                  <a:schemeClr val="tx2">
                    <a:lumMod val="50000"/>
                  </a:schemeClr>
                </a:solidFill>
              </a:rPr>
              <a:t>Volkert</a:t>
            </a:r>
            <a:r>
              <a:rPr lang="en-US" sz="1400" b="1" spc="-1" dirty="0">
                <a:solidFill>
                  <a:schemeClr val="tx2">
                    <a:lumMod val="50000"/>
                  </a:schemeClr>
                </a:solidFill>
              </a:rPr>
              <a:t> D. et al Clinical Nutrition 2022 </a:t>
            </a:r>
          </a:p>
        </p:txBody>
      </p:sp>
    </p:spTree>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CustomShape 1"/>
          <p:cNvSpPr/>
          <p:nvPr/>
        </p:nvSpPr>
        <p:spPr>
          <a:xfrm>
            <a:off x="5757240" y="79200"/>
            <a:ext cx="677520" cy="30708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lstStyle/>
          <a:p>
            <a:r>
              <a:rPr lang="en-US" sz="1400" spc="-1">
                <a:solidFill>
                  <a:srgbClr val="FFFFFF"/>
                </a:solidFill>
                <a:latin typeface="Arial"/>
              </a:rPr>
              <a:t>Fig. 2 </a:t>
            </a:r>
          </a:p>
        </p:txBody>
      </p:sp>
      <p:pic>
        <p:nvPicPr>
          <p:cNvPr id="53" name="Main graphic"/>
          <p:cNvPicPr/>
          <p:nvPr/>
        </p:nvPicPr>
        <p:blipFill>
          <a:blip r:embed="rId3"/>
          <a:stretch/>
        </p:blipFill>
        <p:spPr>
          <a:xfrm>
            <a:off x="1883228" y="79200"/>
            <a:ext cx="8425542" cy="6033325"/>
          </a:xfrm>
          <a:prstGeom prst="rect">
            <a:avLst/>
          </a:prstGeom>
          <a:ln>
            <a:noFill/>
          </a:ln>
        </p:spPr>
      </p:pic>
      <p:sp>
        <p:nvSpPr>
          <p:cNvPr id="54" name="TextShape 2"/>
          <p:cNvSpPr txBox="1"/>
          <p:nvPr/>
        </p:nvSpPr>
        <p:spPr>
          <a:xfrm>
            <a:off x="4797453" y="6479160"/>
            <a:ext cx="2959554" cy="284960"/>
          </a:xfrm>
          <a:prstGeom prst="rect">
            <a:avLst/>
          </a:prstGeom>
          <a:noFill/>
          <a:ln>
            <a:noFill/>
          </a:ln>
        </p:spPr>
        <p:txBody>
          <a:bodyPr lIns="90000" tIns="45000" rIns="90000" bIns="45000"/>
          <a:lstStyle/>
          <a:p>
            <a:r>
              <a:rPr lang="en-US" sz="1400" b="1" spc="-1" dirty="0" err="1">
                <a:solidFill>
                  <a:schemeClr val="tx2">
                    <a:lumMod val="50000"/>
                  </a:schemeClr>
                </a:solidFill>
              </a:rPr>
              <a:t>Volkert</a:t>
            </a:r>
            <a:r>
              <a:rPr lang="en-US" sz="1400" b="1" spc="-1" dirty="0">
                <a:solidFill>
                  <a:schemeClr val="tx2">
                    <a:lumMod val="50000"/>
                  </a:schemeClr>
                </a:solidFill>
              </a:rPr>
              <a:t> D. et al Clinical Nutrition 2022 </a:t>
            </a:r>
          </a:p>
        </p:txBody>
      </p:sp>
      <p:sp>
        <p:nvSpPr>
          <p:cNvPr id="4" name="Rettangolo con angoli arrotondati 3">
            <a:extLst>
              <a:ext uri="{FF2B5EF4-FFF2-40B4-BE49-F238E27FC236}">
                <a16:creationId xmlns:a16="http://schemas.microsoft.com/office/drawing/2014/main" id="{43B5A1BB-C1F6-D6AE-F40F-CDF7A6CD2D5E}"/>
              </a:ext>
            </a:extLst>
          </p:cNvPr>
          <p:cNvSpPr/>
          <p:nvPr/>
        </p:nvSpPr>
        <p:spPr>
          <a:xfrm>
            <a:off x="1964871" y="117102"/>
            <a:ext cx="8262257" cy="706565"/>
          </a:xfrm>
          <a:prstGeom prst="roundRect">
            <a:avLst/>
          </a:prstGeom>
          <a:solidFill>
            <a:srgbClr val="0070C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asellaDiTesto 1">
            <a:extLst>
              <a:ext uri="{FF2B5EF4-FFF2-40B4-BE49-F238E27FC236}">
                <a16:creationId xmlns:a16="http://schemas.microsoft.com/office/drawing/2014/main" id="{343ACB2D-D6B9-765A-4001-0290A551081B}"/>
              </a:ext>
            </a:extLst>
          </p:cNvPr>
          <p:cNvSpPr txBox="1"/>
          <p:nvPr/>
        </p:nvSpPr>
        <p:spPr>
          <a:xfrm>
            <a:off x="2171699" y="177336"/>
            <a:ext cx="7848600" cy="646331"/>
          </a:xfrm>
          <a:prstGeom prst="rect">
            <a:avLst/>
          </a:prstGeom>
          <a:solidFill>
            <a:srgbClr val="0070C0"/>
          </a:solidFill>
          <a:ln>
            <a:solidFill>
              <a:srgbClr val="0070C0"/>
            </a:solidFill>
          </a:ln>
        </p:spPr>
        <p:txBody>
          <a:bodyPr wrap="square" rtlCol="0">
            <a:spAutoFit/>
          </a:bodyPr>
          <a:lstStyle/>
          <a:p>
            <a:pPr algn="ctr"/>
            <a:r>
              <a:rPr lang="en-US" sz="3600" dirty="0">
                <a:solidFill>
                  <a:schemeClr val="bg1"/>
                </a:solidFill>
              </a:rPr>
              <a:t>General Principles of Nutritional Care</a:t>
            </a:r>
          </a:p>
        </p:txBody>
      </p:sp>
      <p:sp>
        <p:nvSpPr>
          <p:cNvPr id="6" name="Rettangolo con angoli arrotondati 5">
            <a:extLst>
              <a:ext uri="{FF2B5EF4-FFF2-40B4-BE49-F238E27FC236}">
                <a16:creationId xmlns:a16="http://schemas.microsoft.com/office/drawing/2014/main" id="{6FAEBBB8-5880-E313-12D8-10E72542DF4F}"/>
              </a:ext>
            </a:extLst>
          </p:cNvPr>
          <p:cNvSpPr/>
          <p:nvPr/>
        </p:nvSpPr>
        <p:spPr>
          <a:xfrm>
            <a:off x="1888667" y="1955346"/>
            <a:ext cx="4157047" cy="805543"/>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magine 9">
            <a:extLst>
              <a:ext uri="{FF2B5EF4-FFF2-40B4-BE49-F238E27FC236}">
                <a16:creationId xmlns:a16="http://schemas.microsoft.com/office/drawing/2014/main" id="{24FA0E73-C431-25BE-0DAE-E789FA655EE1}"/>
              </a:ext>
            </a:extLst>
          </p:cNvPr>
          <p:cNvPicPr>
            <a:picLocks noChangeAspect="1"/>
          </p:cNvPicPr>
          <p:nvPr/>
        </p:nvPicPr>
        <p:blipFill>
          <a:blip r:embed="rId4"/>
          <a:stretch>
            <a:fillRect/>
          </a:stretch>
        </p:blipFill>
        <p:spPr>
          <a:xfrm>
            <a:off x="433387" y="2333625"/>
            <a:ext cx="11325225" cy="219075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CustomShape 1"/>
          <p:cNvSpPr/>
          <p:nvPr/>
        </p:nvSpPr>
        <p:spPr>
          <a:xfrm>
            <a:off x="5757240" y="79200"/>
            <a:ext cx="677520" cy="30708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lstStyle/>
          <a:p>
            <a:r>
              <a:rPr lang="en-US" sz="1400" spc="-1">
                <a:solidFill>
                  <a:srgbClr val="FFFFFF"/>
                </a:solidFill>
                <a:latin typeface="Arial"/>
              </a:rPr>
              <a:t>Fig. 2 </a:t>
            </a:r>
          </a:p>
        </p:txBody>
      </p:sp>
      <p:pic>
        <p:nvPicPr>
          <p:cNvPr id="53" name="Main graphic"/>
          <p:cNvPicPr/>
          <p:nvPr/>
        </p:nvPicPr>
        <p:blipFill>
          <a:blip r:embed="rId3"/>
          <a:stretch/>
        </p:blipFill>
        <p:spPr>
          <a:xfrm>
            <a:off x="1883229" y="79200"/>
            <a:ext cx="8425542" cy="6033325"/>
          </a:xfrm>
          <a:prstGeom prst="rect">
            <a:avLst/>
          </a:prstGeom>
          <a:ln>
            <a:noFill/>
          </a:ln>
        </p:spPr>
      </p:pic>
      <p:sp>
        <p:nvSpPr>
          <p:cNvPr id="4" name="Rettangolo con angoli arrotondati 3">
            <a:extLst>
              <a:ext uri="{FF2B5EF4-FFF2-40B4-BE49-F238E27FC236}">
                <a16:creationId xmlns:a16="http://schemas.microsoft.com/office/drawing/2014/main" id="{43B5A1BB-C1F6-D6AE-F40F-CDF7A6CD2D5E}"/>
              </a:ext>
            </a:extLst>
          </p:cNvPr>
          <p:cNvSpPr/>
          <p:nvPr/>
        </p:nvSpPr>
        <p:spPr>
          <a:xfrm>
            <a:off x="1964872" y="84444"/>
            <a:ext cx="8262257" cy="706565"/>
          </a:xfrm>
          <a:prstGeom prst="roundRect">
            <a:avLst/>
          </a:prstGeom>
          <a:solidFill>
            <a:srgbClr val="0070C0"/>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asellaDiTesto 1">
            <a:extLst>
              <a:ext uri="{FF2B5EF4-FFF2-40B4-BE49-F238E27FC236}">
                <a16:creationId xmlns:a16="http://schemas.microsoft.com/office/drawing/2014/main" id="{343ACB2D-D6B9-765A-4001-0290A551081B}"/>
              </a:ext>
            </a:extLst>
          </p:cNvPr>
          <p:cNvSpPr txBox="1"/>
          <p:nvPr/>
        </p:nvSpPr>
        <p:spPr>
          <a:xfrm>
            <a:off x="2171700" y="144678"/>
            <a:ext cx="7848600" cy="646331"/>
          </a:xfrm>
          <a:prstGeom prst="rect">
            <a:avLst/>
          </a:prstGeom>
          <a:solidFill>
            <a:srgbClr val="0070C0"/>
          </a:solidFill>
          <a:ln>
            <a:solidFill>
              <a:srgbClr val="0070C0"/>
            </a:solidFill>
          </a:ln>
        </p:spPr>
        <p:txBody>
          <a:bodyPr wrap="square" rtlCol="0">
            <a:spAutoFit/>
          </a:bodyPr>
          <a:lstStyle/>
          <a:p>
            <a:pPr algn="ctr"/>
            <a:r>
              <a:rPr lang="en-US" sz="3600" dirty="0">
                <a:solidFill>
                  <a:schemeClr val="bg1"/>
                </a:solidFill>
              </a:rPr>
              <a:t>General Principles of Nutritional Care</a:t>
            </a:r>
          </a:p>
        </p:txBody>
      </p:sp>
      <p:sp>
        <p:nvSpPr>
          <p:cNvPr id="6" name="Rettangolo con angoli arrotondati 5">
            <a:extLst>
              <a:ext uri="{FF2B5EF4-FFF2-40B4-BE49-F238E27FC236}">
                <a16:creationId xmlns:a16="http://schemas.microsoft.com/office/drawing/2014/main" id="{6FAEBBB8-5880-E313-12D8-10E72542DF4F}"/>
              </a:ext>
            </a:extLst>
          </p:cNvPr>
          <p:cNvSpPr/>
          <p:nvPr/>
        </p:nvSpPr>
        <p:spPr>
          <a:xfrm>
            <a:off x="1888664" y="2755446"/>
            <a:ext cx="4157047" cy="805543"/>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magine 6">
            <a:extLst>
              <a:ext uri="{FF2B5EF4-FFF2-40B4-BE49-F238E27FC236}">
                <a16:creationId xmlns:a16="http://schemas.microsoft.com/office/drawing/2014/main" id="{1D9F0462-2C29-0D61-E47E-9BD17A002C86}"/>
              </a:ext>
            </a:extLst>
          </p:cNvPr>
          <p:cNvPicPr>
            <a:picLocks noChangeAspect="1"/>
          </p:cNvPicPr>
          <p:nvPr/>
        </p:nvPicPr>
        <p:blipFill>
          <a:blip r:embed="rId4"/>
          <a:stretch>
            <a:fillRect/>
          </a:stretch>
        </p:blipFill>
        <p:spPr>
          <a:xfrm>
            <a:off x="546568" y="2338387"/>
            <a:ext cx="11334750" cy="2181225"/>
          </a:xfrm>
          <a:prstGeom prst="rect">
            <a:avLst/>
          </a:prstGeom>
        </p:spPr>
      </p:pic>
      <p:sp>
        <p:nvSpPr>
          <p:cNvPr id="3" name="TextShape 2">
            <a:extLst>
              <a:ext uri="{FF2B5EF4-FFF2-40B4-BE49-F238E27FC236}">
                <a16:creationId xmlns:a16="http://schemas.microsoft.com/office/drawing/2014/main" id="{871CA8FD-987E-0D06-AF74-883170DC01C6}"/>
              </a:ext>
            </a:extLst>
          </p:cNvPr>
          <p:cNvSpPr txBox="1"/>
          <p:nvPr/>
        </p:nvSpPr>
        <p:spPr>
          <a:xfrm>
            <a:off x="4565934" y="6458774"/>
            <a:ext cx="2959554" cy="284960"/>
          </a:xfrm>
          <a:prstGeom prst="rect">
            <a:avLst/>
          </a:prstGeom>
          <a:noFill/>
          <a:ln>
            <a:noFill/>
          </a:ln>
        </p:spPr>
        <p:txBody>
          <a:bodyPr lIns="90000" tIns="45000" rIns="90000" bIns="45000"/>
          <a:lstStyle/>
          <a:p>
            <a:r>
              <a:rPr lang="en-US" sz="1400" b="1" spc="-1" dirty="0" err="1">
                <a:solidFill>
                  <a:schemeClr val="tx2">
                    <a:lumMod val="50000"/>
                  </a:schemeClr>
                </a:solidFill>
              </a:rPr>
              <a:t>Volkert</a:t>
            </a:r>
            <a:r>
              <a:rPr lang="en-US" sz="1400" b="1" spc="-1" dirty="0">
                <a:solidFill>
                  <a:schemeClr val="tx2">
                    <a:lumMod val="50000"/>
                  </a:schemeClr>
                </a:solidFill>
              </a:rPr>
              <a:t> D. et al Clinical Nutrition 2022 </a:t>
            </a:r>
          </a:p>
        </p:txBody>
      </p:sp>
    </p:spTree>
    <p:extLst>
      <p:ext uri="{BB962C8B-B14F-4D97-AF65-F5344CB8AC3E}">
        <p14:creationId xmlns:p14="http://schemas.microsoft.com/office/powerpoint/2010/main" val="1284775013"/>
      </p:ext>
    </p:extLst>
  </p:cSld>
  <p:clrMapOvr>
    <a:masterClrMapping/>
  </p:clrMapOvr>
  <p:transition>
    <p:wipe dir="r"/>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DA2A96B-3531-6250-01DC-7A555299C4E1}"/>
              </a:ext>
            </a:extLst>
          </p:cNvPr>
          <p:cNvSpPr>
            <a:spLocks noGrp="1"/>
          </p:cNvSpPr>
          <p:nvPr>
            <p:ph type="title"/>
          </p:nvPr>
        </p:nvSpPr>
        <p:spPr>
          <a:xfrm>
            <a:off x="838200" y="365125"/>
            <a:ext cx="10515600" cy="782955"/>
          </a:xfrm>
        </p:spPr>
        <p:txBody>
          <a:bodyPr>
            <a:normAutofit/>
          </a:bodyPr>
          <a:lstStyle/>
          <a:p>
            <a:r>
              <a:rPr lang="en-US" sz="3200" b="1" dirty="0">
                <a:solidFill>
                  <a:srgbClr val="006666"/>
                </a:solidFill>
                <a:latin typeface="Calbri"/>
              </a:rPr>
              <a:t>Take home messages</a:t>
            </a:r>
          </a:p>
        </p:txBody>
      </p:sp>
      <p:sp>
        <p:nvSpPr>
          <p:cNvPr id="3" name="Segnaposto contenuto 2">
            <a:extLst>
              <a:ext uri="{FF2B5EF4-FFF2-40B4-BE49-F238E27FC236}">
                <a16:creationId xmlns:a16="http://schemas.microsoft.com/office/drawing/2014/main" id="{79459EEC-0773-0CA8-C979-0CBB0D486854}"/>
              </a:ext>
            </a:extLst>
          </p:cNvPr>
          <p:cNvSpPr>
            <a:spLocks noGrp="1"/>
          </p:cNvSpPr>
          <p:nvPr>
            <p:ph idx="1"/>
          </p:nvPr>
        </p:nvSpPr>
        <p:spPr>
          <a:xfrm>
            <a:off x="919480" y="1368425"/>
            <a:ext cx="10515600" cy="4351338"/>
          </a:xfrm>
        </p:spPr>
        <p:txBody>
          <a:bodyPr>
            <a:noAutofit/>
          </a:bodyPr>
          <a:lstStyle/>
          <a:p>
            <a:r>
              <a:rPr lang="en-US" dirty="0"/>
              <a:t>La </a:t>
            </a:r>
            <a:r>
              <a:rPr lang="en-US" dirty="0" err="1"/>
              <a:t>malnutrizione</a:t>
            </a:r>
            <a:r>
              <a:rPr lang="en-US" dirty="0"/>
              <a:t> </a:t>
            </a:r>
            <a:r>
              <a:rPr lang="en-US" dirty="0" err="1"/>
              <a:t>energetico-proteica</a:t>
            </a:r>
            <a:r>
              <a:rPr lang="en-US" dirty="0"/>
              <a:t> e la sarcopenia </a:t>
            </a:r>
            <a:r>
              <a:rPr lang="en-US" dirty="0" err="1"/>
              <a:t>sono</a:t>
            </a:r>
            <a:r>
              <a:rPr lang="en-US" dirty="0"/>
              <a:t> </a:t>
            </a:r>
            <a:r>
              <a:rPr lang="en-US" dirty="0" err="1"/>
              <a:t>frequenti</a:t>
            </a:r>
            <a:r>
              <a:rPr lang="en-US" dirty="0"/>
              <a:t> </a:t>
            </a:r>
            <a:r>
              <a:rPr lang="en-US" dirty="0" err="1"/>
              <a:t>nel</a:t>
            </a:r>
            <a:r>
              <a:rPr lang="en-US" dirty="0"/>
              <a:t> </a:t>
            </a:r>
            <a:r>
              <a:rPr lang="en-US" dirty="0" err="1"/>
              <a:t>paziente</a:t>
            </a:r>
            <a:r>
              <a:rPr lang="en-US" dirty="0"/>
              <a:t> </a:t>
            </a:r>
            <a:r>
              <a:rPr lang="en-US" dirty="0" err="1"/>
              <a:t>anziano</a:t>
            </a:r>
            <a:r>
              <a:rPr lang="en-US" dirty="0"/>
              <a:t> in tutti i setting </a:t>
            </a:r>
            <a:r>
              <a:rPr lang="en-US" dirty="0" err="1"/>
              <a:t>assistenziali</a:t>
            </a:r>
            <a:endParaRPr lang="en-US" dirty="0"/>
          </a:p>
          <a:p>
            <a:r>
              <a:rPr lang="en-US" dirty="0"/>
              <a:t>La </a:t>
            </a:r>
            <a:r>
              <a:rPr lang="en-US" dirty="0" err="1"/>
              <a:t>malnutrizione</a:t>
            </a:r>
            <a:r>
              <a:rPr lang="en-US" dirty="0"/>
              <a:t> e la </a:t>
            </a:r>
            <a:r>
              <a:rPr lang="en-US" dirty="0" err="1"/>
              <a:t>ridotta</a:t>
            </a:r>
            <a:r>
              <a:rPr lang="en-US" dirty="0"/>
              <a:t> </a:t>
            </a:r>
            <a:r>
              <a:rPr lang="en-US" dirty="0" err="1"/>
              <a:t>attività</a:t>
            </a:r>
            <a:r>
              <a:rPr lang="en-US" dirty="0"/>
              <a:t> </a:t>
            </a:r>
            <a:r>
              <a:rPr lang="en-US" dirty="0" err="1"/>
              <a:t>fisica</a:t>
            </a:r>
            <a:r>
              <a:rPr lang="en-US" dirty="0"/>
              <a:t> </a:t>
            </a:r>
            <a:r>
              <a:rPr lang="en-US" dirty="0" err="1"/>
              <a:t>sono</a:t>
            </a:r>
            <a:r>
              <a:rPr lang="en-US" dirty="0"/>
              <a:t>  </a:t>
            </a:r>
            <a:r>
              <a:rPr lang="en-US" dirty="0" err="1"/>
              <a:t>tra</a:t>
            </a:r>
            <a:r>
              <a:rPr lang="en-US" dirty="0"/>
              <a:t> i </a:t>
            </a:r>
            <a:r>
              <a:rPr lang="en-US" dirty="0" err="1"/>
              <a:t>principali</a:t>
            </a:r>
            <a:r>
              <a:rPr lang="en-US" dirty="0"/>
              <a:t> </a:t>
            </a:r>
            <a:r>
              <a:rPr lang="en-US" dirty="0" err="1"/>
              <a:t>fattori</a:t>
            </a:r>
            <a:r>
              <a:rPr lang="en-US" dirty="0"/>
              <a:t> di </a:t>
            </a:r>
            <a:r>
              <a:rPr lang="en-US" dirty="0" err="1"/>
              <a:t>rischio</a:t>
            </a:r>
            <a:r>
              <a:rPr lang="en-US" dirty="0"/>
              <a:t> per sarcopenia</a:t>
            </a:r>
          </a:p>
          <a:p>
            <a:r>
              <a:rPr lang="en-US" dirty="0"/>
              <a:t>Il deficit di forza </a:t>
            </a:r>
            <a:r>
              <a:rPr lang="en-US" dirty="0" err="1"/>
              <a:t>muscolare</a:t>
            </a:r>
            <a:r>
              <a:rPr lang="en-US" dirty="0"/>
              <a:t> e la sarcopenia </a:t>
            </a:r>
            <a:r>
              <a:rPr lang="en-US" dirty="0" err="1"/>
              <a:t>si</a:t>
            </a:r>
            <a:r>
              <a:rPr lang="en-US" dirty="0"/>
              <a:t> </a:t>
            </a:r>
            <a:r>
              <a:rPr lang="en-US" dirty="0" err="1"/>
              <a:t>associano</a:t>
            </a:r>
            <a:r>
              <a:rPr lang="en-US" dirty="0"/>
              <a:t> a </a:t>
            </a:r>
            <a:r>
              <a:rPr lang="en-US" dirty="0" err="1"/>
              <a:t>scarso</a:t>
            </a:r>
            <a:r>
              <a:rPr lang="en-US" dirty="0"/>
              <a:t> </a:t>
            </a:r>
            <a:r>
              <a:rPr lang="en-US" dirty="0" err="1"/>
              <a:t>recupero</a:t>
            </a:r>
            <a:r>
              <a:rPr lang="en-US" dirty="0"/>
              <a:t> </a:t>
            </a:r>
            <a:r>
              <a:rPr lang="en-US" dirty="0" err="1"/>
              <a:t>funzionale</a:t>
            </a:r>
            <a:r>
              <a:rPr lang="en-US" dirty="0"/>
              <a:t>, disabilita e </a:t>
            </a:r>
            <a:r>
              <a:rPr lang="en-US" dirty="0" err="1"/>
              <a:t>rischio</a:t>
            </a:r>
            <a:r>
              <a:rPr lang="en-US" dirty="0"/>
              <a:t> di </a:t>
            </a:r>
            <a:r>
              <a:rPr lang="en-US" dirty="0" err="1"/>
              <a:t>morte</a:t>
            </a:r>
            <a:endParaRPr lang="en-US" dirty="0"/>
          </a:p>
          <a:p>
            <a:r>
              <a:rPr lang="en-US" dirty="0" err="1"/>
              <a:t>Interventi</a:t>
            </a:r>
            <a:r>
              <a:rPr lang="en-US" dirty="0"/>
              <a:t> </a:t>
            </a:r>
            <a:r>
              <a:rPr lang="en-US" dirty="0" err="1"/>
              <a:t>combinati</a:t>
            </a:r>
            <a:r>
              <a:rPr lang="en-US" dirty="0"/>
              <a:t> </a:t>
            </a:r>
            <a:r>
              <a:rPr lang="en-US" dirty="0" err="1"/>
              <a:t>multimodali</a:t>
            </a:r>
            <a:r>
              <a:rPr lang="en-US" dirty="0"/>
              <a:t> </a:t>
            </a:r>
            <a:r>
              <a:rPr lang="en-US" dirty="0" err="1"/>
              <a:t>rappresentano</a:t>
            </a:r>
            <a:r>
              <a:rPr lang="en-US" dirty="0"/>
              <a:t> </a:t>
            </a:r>
            <a:r>
              <a:rPr lang="en-US" dirty="0" err="1"/>
              <a:t>gli</a:t>
            </a:r>
            <a:r>
              <a:rPr lang="en-US" dirty="0"/>
              <a:t> </a:t>
            </a:r>
            <a:r>
              <a:rPr lang="en-US" dirty="0" err="1"/>
              <a:t>strumenti</a:t>
            </a:r>
            <a:r>
              <a:rPr lang="en-US" dirty="0"/>
              <a:t> </a:t>
            </a:r>
            <a:r>
              <a:rPr lang="en-US" dirty="0" err="1"/>
              <a:t>più</a:t>
            </a:r>
            <a:r>
              <a:rPr lang="en-US" dirty="0"/>
              <a:t> </a:t>
            </a:r>
            <a:r>
              <a:rPr lang="en-US" dirty="0" err="1"/>
              <a:t>efficaci</a:t>
            </a:r>
            <a:r>
              <a:rPr lang="en-US" dirty="0"/>
              <a:t> per la </a:t>
            </a:r>
            <a:r>
              <a:rPr lang="en-US" dirty="0" err="1"/>
              <a:t>prevenzione</a:t>
            </a:r>
            <a:r>
              <a:rPr lang="en-US" dirty="0"/>
              <a:t> e il </a:t>
            </a:r>
            <a:r>
              <a:rPr lang="en-US" dirty="0" err="1"/>
              <a:t>trattamento</a:t>
            </a:r>
            <a:r>
              <a:rPr lang="en-US" dirty="0"/>
              <a:t> della sarcopenia e </a:t>
            </a:r>
            <a:r>
              <a:rPr lang="en-US" dirty="0" err="1"/>
              <a:t>delle</a:t>
            </a:r>
            <a:r>
              <a:rPr lang="en-US" dirty="0"/>
              <a:t> sue </a:t>
            </a:r>
            <a:r>
              <a:rPr lang="en-US" dirty="0" err="1"/>
              <a:t>conseguenze</a:t>
            </a:r>
            <a:r>
              <a:rPr lang="en-US" dirty="0"/>
              <a:t> </a:t>
            </a:r>
            <a:r>
              <a:rPr lang="en-US" dirty="0" err="1"/>
              <a:t>funzionali</a:t>
            </a:r>
            <a:r>
              <a:rPr lang="en-US" dirty="0"/>
              <a:t> e </a:t>
            </a:r>
            <a:r>
              <a:rPr lang="en-US" dirty="0" err="1"/>
              <a:t>cliniche</a:t>
            </a:r>
            <a:endParaRPr lang="en-US" dirty="0"/>
          </a:p>
        </p:txBody>
      </p:sp>
    </p:spTree>
    <p:extLst>
      <p:ext uri="{BB962C8B-B14F-4D97-AF65-F5344CB8AC3E}">
        <p14:creationId xmlns:p14="http://schemas.microsoft.com/office/powerpoint/2010/main" val="3926515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p:txBody>
          <a:bodyPr vert="horz" lIns="162560" tIns="17068" rIns="162560" bIns="81280" rtlCol="0" anchor="ctr">
            <a:noAutofit/>
          </a:bodyPr>
          <a:lstStyle/>
          <a:p>
            <a:pPr algn="ctr">
              <a:tabLst>
                <a:tab pos="875447" algn="l"/>
                <a:tab pos="1750892" algn="l"/>
                <a:tab pos="2626336" algn="l"/>
                <a:tab pos="3501782" algn="l"/>
                <a:tab pos="4377228" algn="l"/>
                <a:tab pos="5252674" algn="l"/>
                <a:tab pos="6128119" algn="l"/>
                <a:tab pos="7003562" algn="l"/>
                <a:tab pos="7879007" algn="l"/>
                <a:tab pos="8754454" algn="l"/>
                <a:tab pos="9629901" algn="l"/>
                <a:tab pos="10505345" algn="l"/>
              </a:tabLst>
            </a:pPr>
            <a:r>
              <a:rPr lang="en-GB" sz="2800" b="1" dirty="0">
                <a:solidFill>
                  <a:srgbClr val="006666"/>
                </a:solidFill>
                <a:latin typeface="Aptos" panose="020B0004020202020204" pitchFamily="34" charset="0"/>
              </a:rPr>
              <a:t>The Association Between Geriatric Syndromes and Survival</a:t>
            </a:r>
          </a:p>
        </p:txBody>
      </p:sp>
      <p:pic>
        <p:nvPicPr>
          <p:cNvPr id="2052" name="Picture 3"/>
          <p:cNvPicPr>
            <a:picLocks noChangeAspect="1" noChangeArrowheads="1"/>
          </p:cNvPicPr>
          <p:nvPr/>
        </p:nvPicPr>
        <p:blipFill>
          <a:blip r:embed="rId3" cstate="print"/>
          <a:srcRect/>
          <a:stretch>
            <a:fillRect/>
          </a:stretch>
        </p:blipFill>
        <p:spPr bwMode="auto">
          <a:xfrm>
            <a:off x="0" y="-1143000"/>
            <a:ext cx="0" cy="0"/>
          </a:xfrm>
          <a:prstGeom prst="rect">
            <a:avLst/>
          </a:prstGeom>
          <a:noFill/>
          <a:ln w="9525">
            <a:noFill/>
            <a:round/>
            <a:headEnd/>
            <a:tailEnd/>
          </a:ln>
        </p:spPr>
      </p:pic>
      <p:sp>
        <p:nvSpPr>
          <p:cNvPr id="2053" name="Text Box 4"/>
          <p:cNvSpPr txBox="1">
            <a:spLocks noChangeArrowheads="1"/>
          </p:cNvSpPr>
          <p:nvPr/>
        </p:nvSpPr>
        <p:spPr bwMode="auto">
          <a:xfrm>
            <a:off x="4869276" y="6200226"/>
            <a:ext cx="2579274" cy="426308"/>
          </a:xfrm>
          <a:prstGeom prst="rect">
            <a:avLst/>
          </a:prstGeom>
          <a:noFill/>
          <a:ln w="9525">
            <a:noFill/>
            <a:round/>
            <a:headEnd/>
            <a:tailEnd/>
          </a:ln>
        </p:spPr>
        <p:txBody>
          <a:bodyPr lIns="108852" tIns="66160" rIns="108852" bIns="54427"/>
          <a:lstStyle/>
          <a:p>
            <a:pPr>
              <a:tabLst>
                <a:tab pos="875447" algn="l"/>
                <a:tab pos="1750892" algn="l"/>
                <a:tab pos="2626336" algn="l"/>
                <a:tab pos="3501782" algn="l"/>
                <a:tab pos="4377228" algn="l"/>
                <a:tab pos="5252674" algn="l"/>
                <a:tab pos="6128119" algn="l"/>
                <a:tab pos="7003562" algn="l"/>
                <a:tab pos="7879007" algn="l"/>
              </a:tabLst>
            </a:pPr>
            <a:r>
              <a:rPr lang="en-GB" sz="1400" b="1" dirty="0">
                <a:solidFill>
                  <a:schemeClr val="tx2">
                    <a:lumMod val="50000"/>
                  </a:schemeClr>
                </a:solidFill>
                <a:latin typeface="Calibri" pitchFamily="34" charset="0"/>
              </a:rPr>
              <a:t>Kane R. et al J Am Ger Soc 2012</a:t>
            </a:r>
            <a:endParaRPr lang="en-GB" sz="1400" b="1" dirty="0">
              <a:solidFill>
                <a:schemeClr val="tx2">
                  <a:lumMod val="50000"/>
                </a:schemeClr>
              </a:solidFill>
              <a:latin typeface="Calibri" pitchFamily="34" charset="0"/>
              <a:hlinkClick r:id="rId4">
                <a:extLst>
                  <a:ext uri="{A12FA001-AC4F-418D-AE19-62706E023703}">
                    <ahyp:hlinkClr xmlns:ahyp="http://schemas.microsoft.com/office/drawing/2018/hyperlinkcolor" val="tx"/>
                  </a:ext>
                </a:extLst>
              </a:hlinkClick>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62971" y="1196335"/>
            <a:ext cx="6358658" cy="492060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6409920" y="2396972"/>
            <a:ext cx="2976331" cy="420564"/>
          </a:xfrm>
          <a:prstGeom prst="rect">
            <a:avLst/>
          </a:prstGeom>
          <a:noFill/>
        </p:spPr>
        <p:txBody>
          <a:bodyPr wrap="square" rtlCol="0">
            <a:spAutoFit/>
          </a:bodyPr>
          <a:lstStyle/>
          <a:p>
            <a:r>
              <a:rPr lang="en-US" sz="2133" b="1" dirty="0">
                <a:solidFill>
                  <a:srgbClr val="FF6600"/>
                </a:solidFill>
                <a:latin typeface="Calibri" pitchFamily="34" charset="0"/>
              </a:rPr>
              <a:t>General</a:t>
            </a:r>
            <a:r>
              <a:rPr lang="en-US" sz="1801" b="1" dirty="0">
                <a:solidFill>
                  <a:srgbClr val="FF6600"/>
                </a:solidFill>
                <a:latin typeface="Calibri" pitchFamily="34" charset="0"/>
              </a:rPr>
              <a:t> population</a:t>
            </a:r>
          </a:p>
        </p:txBody>
      </p:sp>
      <p:sp>
        <p:nvSpPr>
          <p:cNvPr id="8" name="CasellaDiTesto 7"/>
          <p:cNvSpPr txBox="1"/>
          <p:nvPr/>
        </p:nvSpPr>
        <p:spPr>
          <a:xfrm>
            <a:off x="2970371" y="3593385"/>
            <a:ext cx="1548871" cy="328295"/>
          </a:xfrm>
          <a:prstGeom prst="rect">
            <a:avLst/>
          </a:prstGeom>
          <a:solidFill>
            <a:schemeClr val="bg1"/>
          </a:solidFill>
        </p:spPr>
        <p:txBody>
          <a:bodyPr wrap="square" lIns="0" tIns="0" rIns="0" bIns="0" rtlCol="0">
            <a:normAutofit/>
          </a:bodyPr>
          <a:lstStyle/>
          <a:p>
            <a:pPr algn="ctr"/>
            <a:r>
              <a:rPr lang="en-US" sz="2133" b="1" dirty="0">
                <a:solidFill>
                  <a:srgbClr val="FF6600"/>
                </a:solidFill>
                <a:latin typeface="Calibri" pitchFamily="34" charset="0"/>
              </a:rPr>
              <a:t>Malnutrition</a:t>
            </a:r>
          </a:p>
        </p:txBody>
      </p:sp>
      <p:sp>
        <p:nvSpPr>
          <p:cNvPr id="2" name="Freccia a destra 1">
            <a:extLst>
              <a:ext uri="{FF2B5EF4-FFF2-40B4-BE49-F238E27FC236}">
                <a16:creationId xmlns:a16="http://schemas.microsoft.com/office/drawing/2014/main" id="{C3D97A00-BF5B-87F6-B938-C74F18A981E3}"/>
              </a:ext>
            </a:extLst>
          </p:cNvPr>
          <p:cNvSpPr/>
          <p:nvPr/>
        </p:nvSpPr>
        <p:spPr>
          <a:xfrm>
            <a:off x="4519239" y="3716907"/>
            <a:ext cx="700075" cy="81279"/>
          </a:xfrm>
          <a:prstGeom prst="rightArrow">
            <a:avLst/>
          </a:prstGeom>
          <a:solidFill>
            <a:schemeClr val="accent2"/>
          </a:solid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sz="2400"/>
          </a:p>
        </p:txBody>
      </p:sp>
      <p:sp>
        <p:nvSpPr>
          <p:cNvPr id="3" name="Freccia a destra 2">
            <a:extLst>
              <a:ext uri="{FF2B5EF4-FFF2-40B4-BE49-F238E27FC236}">
                <a16:creationId xmlns:a16="http://schemas.microsoft.com/office/drawing/2014/main" id="{2482A07E-24DF-0E4D-9F30-36E12D1C677E}"/>
              </a:ext>
            </a:extLst>
          </p:cNvPr>
          <p:cNvSpPr/>
          <p:nvPr/>
        </p:nvSpPr>
        <p:spPr>
          <a:xfrm flipH="1">
            <a:off x="5753128" y="2595734"/>
            <a:ext cx="685765" cy="94924"/>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a:p>
        </p:txBody>
      </p:sp>
    </p:spTree>
    <p:extLst>
      <p:ext uri="{BB962C8B-B14F-4D97-AF65-F5344CB8AC3E}">
        <p14:creationId xmlns:p14="http://schemas.microsoft.com/office/powerpoint/2010/main" val="25938309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a:extLst>
              <a:ext uri="{FF2B5EF4-FFF2-40B4-BE49-F238E27FC236}">
                <a16:creationId xmlns:a16="http://schemas.microsoft.com/office/drawing/2014/main" id="{F7F7D45E-25D2-DC4D-AE4F-DA8EB520F457}"/>
              </a:ext>
            </a:extLst>
          </p:cNvPr>
          <p:cNvSpPr>
            <a:spLocks noGrp="1"/>
          </p:cNvSpPr>
          <p:nvPr>
            <p:ph type="title"/>
          </p:nvPr>
        </p:nvSpPr>
        <p:spPr>
          <a:xfrm>
            <a:off x="0" y="126786"/>
            <a:ext cx="11948160" cy="1100133"/>
          </a:xfrm>
        </p:spPr>
        <p:txBody>
          <a:bodyPr>
            <a:noAutofit/>
          </a:bodyPr>
          <a:lstStyle/>
          <a:p>
            <a:pPr algn="ctr"/>
            <a:r>
              <a:rPr lang="it-IT" sz="2800" b="1" dirty="0" err="1">
                <a:solidFill>
                  <a:srgbClr val="006666"/>
                </a:solidFill>
                <a:latin typeface="Aptos" panose="020B0004020202020204" pitchFamily="34" charset="0"/>
              </a:rPr>
              <a:t>Prevalence</a:t>
            </a:r>
            <a:r>
              <a:rPr lang="it-IT" sz="2800" b="1" dirty="0">
                <a:solidFill>
                  <a:srgbClr val="006666"/>
                </a:solidFill>
                <a:latin typeface="Aptos" panose="020B0004020202020204" pitchFamily="34" charset="0"/>
              </a:rPr>
              <a:t> of </a:t>
            </a:r>
            <a:r>
              <a:rPr lang="it-IT" sz="2800" b="1" dirty="0" err="1">
                <a:solidFill>
                  <a:srgbClr val="006666"/>
                </a:solidFill>
                <a:latin typeface="Aptos" panose="020B0004020202020204" pitchFamily="34" charset="0"/>
              </a:rPr>
              <a:t>Malnutrition</a:t>
            </a:r>
            <a:r>
              <a:rPr lang="it-IT" sz="2800" b="1" dirty="0">
                <a:solidFill>
                  <a:srgbClr val="006666"/>
                </a:solidFill>
                <a:latin typeface="Aptos" panose="020B0004020202020204" pitchFamily="34" charset="0"/>
              </a:rPr>
              <a:t> and Risk of </a:t>
            </a:r>
            <a:r>
              <a:rPr lang="it-IT" sz="2800" b="1" dirty="0" err="1">
                <a:solidFill>
                  <a:srgbClr val="006666"/>
                </a:solidFill>
                <a:latin typeface="Aptos" panose="020B0004020202020204" pitchFamily="34" charset="0"/>
              </a:rPr>
              <a:t>Malnutrition</a:t>
            </a:r>
            <a:br>
              <a:rPr lang="it-IT" sz="2800" b="1" dirty="0">
                <a:solidFill>
                  <a:srgbClr val="006666"/>
                </a:solidFill>
                <a:latin typeface="Aptos" panose="020B0004020202020204" pitchFamily="34" charset="0"/>
              </a:rPr>
            </a:br>
            <a:r>
              <a:rPr lang="it-IT" sz="2800" b="1" dirty="0">
                <a:solidFill>
                  <a:srgbClr val="006666"/>
                </a:solidFill>
                <a:latin typeface="Aptos" panose="020B0004020202020204" pitchFamily="34" charset="0"/>
              </a:rPr>
              <a:t> </a:t>
            </a:r>
            <a:r>
              <a:rPr lang="it-IT" sz="2800" b="1" dirty="0" err="1">
                <a:solidFill>
                  <a:srgbClr val="006666"/>
                </a:solidFill>
                <a:latin typeface="Aptos" panose="020B0004020202020204" pitchFamily="34" charset="0"/>
              </a:rPr>
              <a:t>according</a:t>
            </a:r>
            <a:r>
              <a:rPr lang="it-IT" sz="2800" b="1" dirty="0">
                <a:solidFill>
                  <a:srgbClr val="006666"/>
                </a:solidFill>
                <a:latin typeface="Aptos" panose="020B0004020202020204" pitchFamily="34" charset="0"/>
              </a:rPr>
              <a:t> to Healthcare Setting</a:t>
            </a:r>
          </a:p>
        </p:txBody>
      </p:sp>
      <p:graphicFrame>
        <p:nvGraphicFramePr>
          <p:cNvPr id="12" name="Segnaposto contenuto 11">
            <a:extLst>
              <a:ext uri="{FF2B5EF4-FFF2-40B4-BE49-F238E27FC236}">
                <a16:creationId xmlns:a16="http://schemas.microsoft.com/office/drawing/2014/main" id="{49D93849-93CC-2865-9E47-4BC7C4733834}"/>
              </a:ext>
            </a:extLst>
          </p:cNvPr>
          <p:cNvGraphicFramePr>
            <a:graphicFrameLocks noGrp="1"/>
          </p:cNvGraphicFramePr>
          <p:nvPr>
            <p:ph idx="1"/>
            <p:extLst>
              <p:ext uri="{D42A27DB-BD31-4B8C-83A1-F6EECF244321}">
                <p14:modId xmlns:p14="http://schemas.microsoft.com/office/powerpoint/2010/main" val="1863663120"/>
              </p:ext>
            </p:extLst>
          </p:nvPr>
        </p:nvGraphicFramePr>
        <p:xfrm>
          <a:off x="1984075" y="1221727"/>
          <a:ext cx="8703636" cy="4721873"/>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 Box 4">
            <a:extLst>
              <a:ext uri="{FF2B5EF4-FFF2-40B4-BE49-F238E27FC236}">
                <a16:creationId xmlns:a16="http://schemas.microsoft.com/office/drawing/2014/main" id="{BEDC6D01-38F0-C65F-9161-B74B6FB3424D}"/>
              </a:ext>
            </a:extLst>
          </p:cNvPr>
          <p:cNvSpPr txBox="1">
            <a:spLocks noChangeArrowheads="1"/>
          </p:cNvSpPr>
          <p:nvPr/>
        </p:nvSpPr>
        <p:spPr bwMode="auto">
          <a:xfrm>
            <a:off x="4895200" y="6336890"/>
            <a:ext cx="2881385" cy="237547"/>
          </a:xfrm>
          <a:prstGeom prst="rect">
            <a:avLst/>
          </a:prstGeom>
          <a:noFill/>
          <a:ln w="9525">
            <a:noFill/>
            <a:round/>
            <a:headEnd/>
            <a:tailEnd/>
          </a:ln>
        </p:spPr>
        <p:txBody>
          <a:bodyPr lIns="0" tIns="0" rIns="0" bIns="0"/>
          <a:lstStyle/>
          <a:p>
            <a:pPr>
              <a:tabLst>
                <a:tab pos="655574" algn="l"/>
                <a:tab pos="1312733" algn="l"/>
                <a:tab pos="1968303" algn="l"/>
                <a:tab pos="2625464" algn="l"/>
                <a:tab pos="3282623" algn="l"/>
              </a:tabLst>
              <a:defRPr/>
            </a:pPr>
            <a:r>
              <a:rPr lang="en-GB" sz="1401" b="1" dirty="0">
                <a:solidFill>
                  <a:schemeClr val="tx2">
                    <a:lumMod val="50000"/>
                  </a:schemeClr>
                </a:solidFill>
                <a:cs typeface="Tahoma" pitchFamily="34" charset="0"/>
              </a:rPr>
              <a:t>Clinical Nutrition </a:t>
            </a:r>
            <a:r>
              <a:rPr lang="it-IT" sz="1401" b="1" dirty="0">
                <a:solidFill>
                  <a:schemeClr val="tx2">
                    <a:lumMod val="50000"/>
                  </a:schemeClr>
                </a:solidFill>
              </a:rPr>
              <a:t>2016;35:1282-1290</a:t>
            </a:r>
            <a:endParaRPr lang="en-GB" sz="1401" b="1" dirty="0">
              <a:solidFill>
                <a:schemeClr val="tx2">
                  <a:lumMod val="50000"/>
                </a:schemeClr>
              </a:solidFill>
              <a:cs typeface="Tahoma" pitchFamily="34" charset="0"/>
            </a:endParaRPr>
          </a:p>
        </p:txBody>
      </p:sp>
    </p:spTree>
    <p:extLst>
      <p:ext uri="{BB962C8B-B14F-4D97-AF65-F5344CB8AC3E}">
        <p14:creationId xmlns:p14="http://schemas.microsoft.com/office/powerpoint/2010/main" val="3204729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9D8D7B84-F4FF-8169-FB31-00CD5083EEC8}"/>
              </a:ext>
            </a:extLst>
          </p:cNvPr>
          <p:cNvSpPr>
            <a:spLocks noGrp="1"/>
          </p:cNvSpPr>
          <p:nvPr>
            <p:ph idx="1"/>
          </p:nvPr>
        </p:nvSpPr>
        <p:spPr>
          <a:xfrm>
            <a:off x="1392747" y="1518931"/>
            <a:ext cx="4908289" cy="1211012"/>
          </a:xfrm>
        </p:spPr>
        <p:txBody>
          <a:bodyPr>
            <a:normAutofit/>
          </a:bodyPr>
          <a:lstStyle/>
          <a:p>
            <a:pPr algn="just"/>
            <a:r>
              <a:rPr lang="it-IT" sz="2000" dirty="0">
                <a:latin typeface="Calibri" panose="020F0502020204030204" pitchFamily="34" charset="0"/>
                <a:ea typeface="Times New Roman" panose="02020603050405020304" pitchFamily="18" charset="0"/>
                <a:cs typeface="Times New Roman" panose="02020603050405020304" pitchFamily="18" charset="0"/>
              </a:rPr>
              <a:t>I dati utilizzati per questo studio sono stati raccolti nel contesto del progetto GIOG 2.0, uno studio osservazionale prospettico multicentrico</a:t>
            </a:r>
          </a:p>
        </p:txBody>
      </p:sp>
      <p:graphicFrame>
        <p:nvGraphicFramePr>
          <p:cNvPr id="5" name="Diagramma 4">
            <a:extLst>
              <a:ext uri="{FF2B5EF4-FFF2-40B4-BE49-F238E27FC236}">
                <a16:creationId xmlns:a16="http://schemas.microsoft.com/office/drawing/2014/main" id="{ED80E7C7-04FE-AEC3-5EFE-2C1FF50614BF}"/>
              </a:ext>
            </a:extLst>
          </p:cNvPr>
          <p:cNvGraphicFramePr/>
          <p:nvPr>
            <p:extLst>
              <p:ext uri="{D42A27DB-BD31-4B8C-83A1-F6EECF244321}">
                <p14:modId xmlns:p14="http://schemas.microsoft.com/office/powerpoint/2010/main" val="505965150"/>
              </p:ext>
            </p:extLst>
          </p:nvPr>
        </p:nvGraphicFramePr>
        <p:xfrm>
          <a:off x="2315580" y="4750418"/>
          <a:ext cx="7560840" cy="12932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ottotitolo 2">
            <a:extLst>
              <a:ext uri="{FF2B5EF4-FFF2-40B4-BE49-F238E27FC236}">
                <a16:creationId xmlns:a16="http://schemas.microsoft.com/office/drawing/2014/main" id="{EEF06DC8-AAAC-9AC9-546A-492484502247}"/>
              </a:ext>
            </a:extLst>
          </p:cNvPr>
          <p:cNvSpPr txBox="1">
            <a:spLocks/>
          </p:cNvSpPr>
          <p:nvPr/>
        </p:nvSpPr>
        <p:spPr>
          <a:xfrm>
            <a:off x="1392746" y="6250673"/>
            <a:ext cx="9165551" cy="3340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000" dirty="0">
                <a:latin typeface="Calibri" panose="020F0502020204030204" pitchFamily="34" charset="0"/>
                <a:ea typeface="Times New Roman" panose="02020603050405020304" pitchFamily="18" charset="0"/>
                <a:cs typeface="Calibri" panose="020F0502020204030204" pitchFamily="34" charset="0"/>
              </a:rPr>
              <a:t>Studio dello stato funzionale: pre-frattura, </a:t>
            </a:r>
            <a:r>
              <a:rPr lang="it-IT" sz="2000" dirty="0">
                <a:latin typeface="Calibri" panose="020F0502020204030204" pitchFamily="34" charset="0"/>
                <a:cs typeface="Calibri" panose="020F0502020204030204" pitchFamily="34" charset="0"/>
              </a:rPr>
              <a:t>alla dimissione, a 4 mesi e ad 1 anno</a:t>
            </a:r>
          </a:p>
          <a:p>
            <a:endParaRPr lang="it-IT" sz="2000" dirty="0">
              <a:latin typeface="Calibri" panose="020F0502020204030204" pitchFamily="34" charset="0"/>
              <a:ea typeface="Times New Roman" panose="02020603050405020304" pitchFamily="18" charset="0"/>
              <a:cs typeface="Times New Roman" panose="02020603050405020304" pitchFamily="18" charset="0"/>
            </a:endParaRPr>
          </a:p>
          <a:p>
            <a:endParaRPr lang="it-IT" sz="20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CasellaDiTesto 15">
            <a:extLst>
              <a:ext uri="{FF2B5EF4-FFF2-40B4-BE49-F238E27FC236}">
                <a16:creationId xmlns:a16="http://schemas.microsoft.com/office/drawing/2014/main" id="{586DAA14-AD53-D674-38F7-A95EE373C4BF}"/>
              </a:ext>
            </a:extLst>
          </p:cNvPr>
          <p:cNvSpPr txBox="1"/>
          <p:nvPr/>
        </p:nvSpPr>
        <p:spPr>
          <a:xfrm>
            <a:off x="1392745" y="4376362"/>
            <a:ext cx="2996526" cy="400110"/>
          </a:xfrm>
          <a:prstGeom prst="rect">
            <a:avLst/>
          </a:prstGeom>
          <a:noFill/>
        </p:spPr>
        <p:txBody>
          <a:bodyPr wrap="none" rtlCol="0">
            <a:spAutoFit/>
          </a:bodyPr>
          <a:lstStyle/>
          <a:p>
            <a:pPr marL="285750" indent="-285750">
              <a:buFont typeface="Arial" panose="020B0604020202020204" pitchFamily="34" charset="0"/>
              <a:buChar char="•"/>
            </a:pPr>
            <a:r>
              <a:rPr lang="it-IT" sz="2000" dirty="0">
                <a:latin typeface="Calibri" panose="020F0502020204030204" pitchFamily="34" charset="0"/>
                <a:ea typeface="Times New Roman" panose="02020603050405020304" pitchFamily="18" charset="0"/>
                <a:cs typeface="Times New Roman" panose="02020603050405020304" pitchFamily="18" charset="0"/>
              </a:rPr>
              <a:t>Selezione del campione:</a:t>
            </a:r>
          </a:p>
        </p:txBody>
      </p:sp>
      <p:sp>
        <p:nvSpPr>
          <p:cNvPr id="17" name="CasellaDiTesto 16">
            <a:extLst>
              <a:ext uri="{FF2B5EF4-FFF2-40B4-BE49-F238E27FC236}">
                <a16:creationId xmlns:a16="http://schemas.microsoft.com/office/drawing/2014/main" id="{01F94805-A4BF-0200-6236-72EFC907F1CD}"/>
              </a:ext>
            </a:extLst>
          </p:cNvPr>
          <p:cNvSpPr txBox="1"/>
          <p:nvPr/>
        </p:nvSpPr>
        <p:spPr>
          <a:xfrm>
            <a:off x="1392746" y="2305016"/>
            <a:ext cx="582211" cy="400110"/>
          </a:xfrm>
          <a:prstGeom prst="rect">
            <a:avLst/>
          </a:prstGeom>
          <a:noFill/>
        </p:spPr>
        <p:txBody>
          <a:bodyPr wrap="none" rtlCol="0">
            <a:spAutoFit/>
          </a:bodyPr>
          <a:lstStyle/>
          <a:p>
            <a:pPr marL="285750" indent="-285750">
              <a:buFont typeface="Arial" panose="020B0604020202020204" pitchFamily="34" charset="0"/>
              <a:buChar char="•"/>
            </a:pPr>
            <a:r>
              <a:rPr lang="it-IT" sz="2000" dirty="0">
                <a:latin typeface="Calibri" panose="020F0502020204030204" pitchFamily="34" charset="0"/>
                <a:ea typeface="Times New Roman" panose="02020603050405020304" pitchFamily="18" charset="0"/>
                <a:cs typeface="Times New Roman" panose="02020603050405020304" pitchFamily="18" charset="0"/>
              </a:rPr>
              <a:t>c</a:t>
            </a:r>
          </a:p>
        </p:txBody>
      </p:sp>
      <p:pic>
        <p:nvPicPr>
          <p:cNvPr id="15" name="Immagine 14" descr="Immagine che contiene testo, schermata, Carattere, linea&#10;&#10;Descrizione generata automaticamente">
            <a:extLst>
              <a:ext uri="{FF2B5EF4-FFF2-40B4-BE49-F238E27FC236}">
                <a16:creationId xmlns:a16="http://schemas.microsoft.com/office/drawing/2014/main" id="{43AAC8A8-254B-50D1-0838-565628F3073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63190" y="2813131"/>
            <a:ext cx="4457700" cy="1409700"/>
          </a:xfrm>
          <a:prstGeom prst="rect">
            <a:avLst/>
          </a:prstGeom>
        </p:spPr>
      </p:pic>
      <p:pic>
        <p:nvPicPr>
          <p:cNvPr id="9" name="Immagine 8" descr="Immagine che contiene testo, Carattere, Elementi grafici, cerchio&#10;&#10;Descrizione generata automaticamente">
            <a:extLst>
              <a:ext uri="{FF2B5EF4-FFF2-40B4-BE49-F238E27FC236}">
                <a16:creationId xmlns:a16="http://schemas.microsoft.com/office/drawing/2014/main" id="{3836F6E7-E560-5747-1E83-E1CC18DEC5AF}"/>
              </a:ext>
            </a:extLst>
          </p:cNvPr>
          <p:cNvPicPr>
            <a:picLocks noChangeAspect="1"/>
          </p:cNvPicPr>
          <p:nvPr/>
        </p:nvPicPr>
        <p:blipFill>
          <a:blip r:embed="rId9"/>
          <a:srcRect l="11951" t="506" r="9839" b="-506"/>
          <a:stretch/>
        </p:blipFill>
        <p:spPr>
          <a:xfrm>
            <a:off x="8254309" y="2015148"/>
            <a:ext cx="956975" cy="1578554"/>
          </a:xfrm>
          <a:prstGeom prst="rect">
            <a:avLst/>
          </a:prstGeom>
        </p:spPr>
      </p:pic>
      <p:pic>
        <p:nvPicPr>
          <p:cNvPr id="10" name="Picture 2" descr="Italy Map Flag Silhouette Sticker for Laptop Book Fridge Guitar Motorcycle Helmet ToolBox Door PC Boat image 1">
            <a:extLst>
              <a:ext uri="{FF2B5EF4-FFF2-40B4-BE49-F238E27FC236}">
                <a16:creationId xmlns:a16="http://schemas.microsoft.com/office/drawing/2014/main" id="{1F0E1C0F-6908-398B-55D5-3AB9C7E5E1D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848065" y="2009789"/>
            <a:ext cx="1356547" cy="1577354"/>
          </a:xfrm>
          <a:prstGeom prst="rect">
            <a:avLst/>
          </a:prstGeom>
          <a:noFill/>
          <a:extLst>
            <a:ext uri="{909E8E84-426E-40DD-AFC4-6F175D3DCCD1}">
              <a14:hiddenFill xmlns:a14="http://schemas.microsoft.com/office/drawing/2010/main">
                <a:solidFill>
                  <a:srgbClr val="FFFFFF"/>
                </a:solidFill>
              </a14:hiddenFill>
            </a:ext>
          </a:extLst>
        </p:spPr>
      </p:pic>
      <p:sp>
        <p:nvSpPr>
          <p:cNvPr id="8" name="Titolo 1">
            <a:extLst>
              <a:ext uri="{FF2B5EF4-FFF2-40B4-BE49-F238E27FC236}">
                <a16:creationId xmlns:a16="http://schemas.microsoft.com/office/drawing/2014/main" id="{E002CCEE-F812-F93E-BFD0-7B40F99A4879}"/>
              </a:ext>
            </a:extLst>
          </p:cNvPr>
          <p:cNvSpPr txBox="1">
            <a:spLocks/>
          </p:cNvSpPr>
          <p:nvPr/>
        </p:nvSpPr>
        <p:spPr>
          <a:xfrm>
            <a:off x="838200" y="365126"/>
            <a:ext cx="10515600" cy="11195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800" b="1">
                <a:solidFill>
                  <a:srgbClr val="006666"/>
                </a:solidFill>
                <a:latin typeface="Aptos" panose="020B0004020202020204" pitchFamily="34" charset="0"/>
              </a:rPr>
              <a:t>Prevalence of malnutrion among older patients with hip fracture. GIOG 2.0 Study</a:t>
            </a:r>
            <a:endParaRPr lang="it-IT" sz="2800" b="1" dirty="0">
              <a:solidFill>
                <a:srgbClr val="006666"/>
              </a:solidFill>
              <a:latin typeface="Aptos" panose="020B0004020202020204" pitchFamily="34" charset="0"/>
            </a:endParaRPr>
          </a:p>
        </p:txBody>
      </p:sp>
    </p:spTree>
    <p:extLst>
      <p:ext uri="{BB962C8B-B14F-4D97-AF65-F5344CB8AC3E}">
        <p14:creationId xmlns:p14="http://schemas.microsoft.com/office/powerpoint/2010/main" val="2883977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D55DD0C-1355-BE8F-1866-9BD17567C7DA}"/>
              </a:ext>
            </a:extLst>
          </p:cNvPr>
          <p:cNvSpPr>
            <a:spLocks noGrp="1"/>
          </p:cNvSpPr>
          <p:nvPr>
            <p:ph type="title"/>
          </p:nvPr>
        </p:nvSpPr>
        <p:spPr>
          <a:xfrm>
            <a:off x="838200" y="365126"/>
            <a:ext cx="10515600" cy="1119546"/>
          </a:xfrm>
        </p:spPr>
        <p:txBody>
          <a:bodyPr>
            <a:normAutofit/>
          </a:bodyPr>
          <a:lstStyle/>
          <a:p>
            <a:r>
              <a:rPr lang="it-IT" sz="2800" b="1" dirty="0" err="1">
                <a:solidFill>
                  <a:srgbClr val="006666"/>
                </a:solidFill>
                <a:latin typeface="Aptos" panose="020B0004020202020204" pitchFamily="34" charset="0"/>
              </a:rPr>
              <a:t>Prevalence</a:t>
            </a:r>
            <a:r>
              <a:rPr lang="it-IT" sz="2800" b="1" dirty="0">
                <a:solidFill>
                  <a:srgbClr val="006666"/>
                </a:solidFill>
                <a:latin typeface="Aptos" panose="020B0004020202020204" pitchFamily="34" charset="0"/>
              </a:rPr>
              <a:t> of </a:t>
            </a:r>
            <a:r>
              <a:rPr lang="it-IT" sz="2800" b="1" dirty="0" err="1">
                <a:solidFill>
                  <a:srgbClr val="006666"/>
                </a:solidFill>
                <a:latin typeface="Aptos" panose="020B0004020202020204" pitchFamily="34" charset="0"/>
              </a:rPr>
              <a:t>malnutrion</a:t>
            </a:r>
            <a:r>
              <a:rPr lang="it-IT" sz="2800" b="1" dirty="0">
                <a:solidFill>
                  <a:srgbClr val="006666"/>
                </a:solidFill>
                <a:latin typeface="Aptos" panose="020B0004020202020204" pitchFamily="34" charset="0"/>
              </a:rPr>
              <a:t> </a:t>
            </a:r>
            <a:r>
              <a:rPr lang="it-IT" sz="2800" b="1" dirty="0" err="1">
                <a:solidFill>
                  <a:srgbClr val="006666"/>
                </a:solidFill>
                <a:latin typeface="Aptos" panose="020B0004020202020204" pitchFamily="34" charset="0"/>
              </a:rPr>
              <a:t>among</a:t>
            </a:r>
            <a:r>
              <a:rPr lang="it-IT" sz="2800" b="1" dirty="0">
                <a:solidFill>
                  <a:srgbClr val="006666"/>
                </a:solidFill>
                <a:latin typeface="Aptos" panose="020B0004020202020204" pitchFamily="34" charset="0"/>
              </a:rPr>
              <a:t> </a:t>
            </a:r>
            <a:r>
              <a:rPr lang="it-IT" sz="2800" b="1" dirty="0" err="1">
                <a:solidFill>
                  <a:srgbClr val="006666"/>
                </a:solidFill>
                <a:latin typeface="Aptos" panose="020B0004020202020204" pitchFamily="34" charset="0"/>
              </a:rPr>
              <a:t>older</a:t>
            </a:r>
            <a:r>
              <a:rPr lang="it-IT" sz="2800" b="1" dirty="0">
                <a:solidFill>
                  <a:srgbClr val="006666"/>
                </a:solidFill>
                <a:latin typeface="Aptos" panose="020B0004020202020204" pitchFamily="34" charset="0"/>
              </a:rPr>
              <a:t> </a:t>
            </a:r>
            <a:r>
              <a:rPr lang="it-IT" sz="2800" b="1" dirty="0" err="1">
                <a:solidFill>
                  <a:srgbClr val="006666"/>
                </a:solidFill>
                <a:latin typeface="Aptos" panose="020B0004020202020204" pitchFamily="34" charset="0"/>
              </a:rPr>
              <a:t>patients</a:t>
            </a:r>
            <a:r>
              <a:rPr lang="it-IT" sz="2800" b="1" dirty="0">
                <a:solidFill>
                  <a:srgbClr val="006666"/>
                </a:solidFill>
                <a:latin typeface="Aptos" panose="020B0004020202020204" pitchFamily="34" charset="0"/>
              </a:rPr>
              <a:t> with hip </a:t>
            </a:r>
            <a:r>
              <a:rPr lang="it-IT" sz="2800" b="1" dirty="0" err="1">
                <a:solidFill>
                  <a:srgbClr val="006666"/>
                </a:solidFill>
                <a:latin typeface="Aptos" panose="020B0004020202020204" pitchFamily="34" charset="0"/>
              </a:rPr>
              <a:t>fracture</a:t>
            </a:r>
            <a:r>
              <a:rPr lang="it-IT" sz="2800" b="1" dirty="0">
                <a:solidFill>
                  <a:srgbClr val="006666"/>
                </a:solidFill>
                <a:latin typeface="Aptos" panose="020B0004020202020204" pitchFamily="34" charset="0"/>
              </a:rPr>
              <a:t>. GIOG 2.0 Study</a:t>
            </a:r>
          </a:p>
        </p:txBody>
      </p:sp>
      <p:graphicFrame>
        <p:nvGraphicFramePr>
          <p:cNvPr id="7" name="Segnaposto contenuto 6">
            <a:extLst>
              <a:ext uri="{FF2B5EF4-FFF2-40B4-BE49-F238E27FC236}">
                <a16:creationId xmlns:a16="http://schemas.microsoft.com/office/drawing/2014/main" id="{33F92BD5-233E-547B-61F5-FA154646BDD9}"/>
              </a:ext>
            </a:extLst>
          </p:cNvPr>
          <p:cNvGraphicFramePr>
            <a:graphicFrameLocks noGrp="1"/>
          </p:cNvGraphicFramePr>
          <p:nvPr>
            <p:ph idx="1"/>
            <p:extLst>
              <p:ext uri="{D42A27DB-BD31-4B8C-83A1-F6EECF244321}">
                <p14:modId xmlns:p14="http://schemas.microsoft.com/office/powerpoint/2010/main" val="603494709"/>
              </p:ext>
            </p:extLst>
          </p:nvPr>
        </p:nvGraphicFramePr>
        <p:xfrm>
          <a:off x="4720739" y="1874786"/>
          <a:ext cx="6898532" cy="4351338"/>
        </p:xfrm>
        <a:graphic>
          <a:graphicData uri="http://schemas.openxmlformats.org/drawingml/2006/chart">
            <c:chart xmlns:c="http://schemas.openxmlformats.org/drawingml/2006/chart" xmlns:r="http://schemas.openxmlformats.org/officeDocument/2006/relationships" r:id="rId2"/>
          </a:graphicData>
        </a:graphic>
      </p:graphicFrame>
      <p:pic>
        <p:nvPicPr>
          <p:cNvPr id="1028" name="Picture 4" descr="Short-form Nestlé Mini Nutritional Assessment (MNA).© Nestlé, 1994 ...">
            <a:extLst>
              <a:ext uri="{FF2B5EF4-FFF2-40B4-BE49-F238E27FC236}">
                <a16:creationId xmlns:a16="http://schemas.microsoft.com/office/drawing/2014/main" id="{B9E81930-ADE2-31FD-9382-BDA178F9494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1548" y="1425672"/>
            <a:ext cx="3167967" cy="5249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625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F075E941-A72C-814F-24C9-6F891C2903E1}"/>
              </a:ext>
            </a:extLst>
          </p:cNvPr>
          <p:cNvSpPr>
            <a:spLocks noGrp="1"/>
          </p:cNvSpPr>
          <p:nvPr>
            <p:ph type="title"/>
          </p:nvPr>
        </p:nvSpPr>
        <p:spPr/>
        <p:txBody>
          <a:bodyPr>
            <a:noAutofit/>
          </a:bodyPr>
          <a:lstStyle/>
          <a:p>
            <a:pPr algn="ctr"/>
            <a:r>
              <a:rPr lang="it-IT" sz="2800" b="1" dirty="0" err="1">
                <a:solidFill>
                  <a:srgbClr val="006666"/>
                </a:solidFill>
                <a:latin typeface="Aptos" panose="020B0004020202020204" pitchFamily="34" charset="0"/>
              </a:rPr>
              <a:t>Prevalence</a:t>
            </a:r>
            <a:r>
              <a:rPr lang="it-IT" sz="2800" b="1" dirty="0">
                <a:solidFill>
                  <a:srgbClr val="006666"/>
                </a:solidFill>
                <a:latin typeface="Aptos" panose="020B0004020202020204" pitchFamily="34" charset="0"/>
              </a:rPr>
              <a:t> of </a:t>
            </a:r>
            <a:r>
              <a:rPr lang="it-IT" sz="2800" b="1" dirty="0" err="1">
                <a:solidFill>
                  <a:srgbClr val="006666"/>
                </a:solidFill>
                <a:latin typeface="Aptos" panose="020B0004020202020204" pitchFamily="34" charset="0"/>
              </a:rPr>
              <a:t>Protein</a:t>
            </a:r>
            <a:r>
              <a:rPr lang="it-IT" sz="2800" b="1" dirty="0">
                <a:solidFill>
                  <a:srgbClr val="006666"/>
                </a:solidFill>
                <a:latin typeface="Aptos" panose="020B0004020202020204" pitchFamily="34" charset="0"/>
              </a:rPr>
              <a:t>-Energy </a:t>
            </a:r>
            <a:r>
              <a:rPr lang="it-IT" sz="2800" b="1" dirty="0" err="1">
                <a:solidFill>
                  <a:srgbClr val="006666"/>
                </a:solidFill>
                <a:latin typeface="Aptos" panose="020B0004020202020204" pitchFamily="34" charset="0"/>
              </a:rPr>
              <a:t>Malnutrition</a:t>
            </a:r>
            <a:r>
              <a:rPr lang="it-IT" sz="2800" b="1" dirty="0">
                <a:solidFill>
                  <a:srgbClr val="006666"/>
                </a:solidFill>
                <a:latin typeface="Aptos" panose="020B0004020202020204" pitchFamily="34" charset="0"/>
              </a:rPr>
              <a:t> in the Acute Care Setting</a:t>
            </a:r>
          </a:p>
        </p:txBody>
      </p:sp>
      <p:pic>
        <p:nvPicPr>
          <p:cNvPr id="5" name="Immagine 4">
            <a:extLst>
              <a:ext uri="{FF2B5EF4-FFF2-40B4-BE49-F238E27FC236}">
                <a16:creationId xmlns:a16="http://schemas.microsoft.com/office/drawing/2014/main" id="{0F6E5E81-A8C7-10A4-982E-8BEDFC98B421}"/>
              </a:ext>
            </a:extLst>
          </p:cNvPr>
          <p:cNvPicPr>
            <a:picLocks noChangeAspect="1"/>
          </p:cNvPicPr>
          <p:nvPr/>
        </p:nvPicPr>
        <p:blipFill>
          <a:blip r:embed="rId2"/>
          <a:stretch>
            <a:fillRect/>
          </a:stretch>
        </p:blipFill>
        <p:spPr>
          <a:xfrm>
            <a:off x="1289551" y="1313274"/>
            <a:ext cx="10064260" cy="4579879"/>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Rettangolo con angoli arrotondati 1">
            <a:extLst>
              <a:ext uri="{FF2B5EF4-FFF2-40B4-BE49-F238E27FC236}">
                <a16:creationId xmlns:a16="http://schemas.microsoft.com/office/drawing/2014/main" id="{2C5379CB-F0EC-BE4B-575C-640C44FA2B33}"/>
              </a:ext>
            </a:extLst>
          </p:cNvPr>
          <p:cNvSpPr/>
          <p:nvPr/>
        </p:nvSpPr>
        <p:spPr>
          <a:xfrm>
            <a:off x="9678266" y="1438275"/>
            <a:ext cx="1675546" cy="4223968"/>
          </a:xfrm>
          <a:prstGeom prst="roundRect">
            <a:avLst/>
          </a:prstGeom>
          <a:solidFill>
            <a:srgbClr val="CC3300">
              <a:alpha val="5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a:p>
        </p:txBody>
      </p:sp>
      <p:sp>
        <p:nvSpPr>
          <p:cNvPr id="8" name="Text Box 4">
            <a:extLst>
              <a:ext uri="{FF2B5EF4-FFF2-40B4-BE49-F238E27FC236}">
                <a16:creationId xmlns:a16="http://schemas.microsoft.com/office/drawing/2014/main" id="{83754591-B919-12AF-C245-8352097BB5AC}"/>
              </a:ext>
            </a:extLst>
          </p:cNvPr>
          <p:cNvSpPr txBox="1">
            <a:spLocks noChangeArrowheads="1"/>
          </p:cNvSpPr>
          <p:nvPr/>
        </p:nvSpPr>
        <p:spPr bwMode="auto">
          <a:xfrm>
            <a:off x="5270909" y="6570324"/>
            <a:ext cx="2504804" cy="178283"/>
          </a:xfrm>
          <a:prstGeom prst="rect">
            <a:avLst/>
          </a:prstGeom>
          <a:noFill/>
          <a:ln w="9525">
            <a:noFill/>
            <a:round/>
            <a:headEnd/>
            <a:tailEnd/>
          </a:ln>
        </p:spPr>
        <p:txBody>
          <a:bodyPr lIns="0" tIns="0" rIns="0" bIns="0"/>
          <a:lstStyle/>
          <a:p>
            <a:pPr>
              <a:tabLst>
                <a:tab pos="655574" algn="l"/>
                <a:tab pos="1312733" algn="l"/>
                <a:tab pos="1968303" algn="l"/>
                <a:tab pos="2625464" algn="l"/>
                <a:tab pos="3282623" algn="l"/>
              </a:tabLst>
              <a:defRPr/>
            </a:pPr>
            <a:r>
              <a:rPr lang="en-GB" sz="1400" b="1" dirty="0" err="1">
                <a:solidFill>
                  <a:schemeClr val="tx2">
                    <a:lumMod val="50000"/>
                  </a:schemeClr>
                </a:solidFill>
                <a:cs typeface="Tahoma" pitchFamily="34" charset="0"/>
              </a:rPr>
              <a:t>Argarwal</a:t>
            </a:r>
            <a:r>
              <a:rPr lang="en-GB" sz="1400" b="1" dirty="0">
                <a:solidFill>
                  <a:schemeClr val="tx2">
                    <a:lumMod val="50000"/>
                  </a:schemeClr>
                </a:solidFill>
                <a:cs typeface="Tahoma" pitchFamily="34" charset="0"/>
              </a:rPr>
              <a:t> E. et al. </a:t>
            </a:r>
            <a:r>
              <a:rPr lang="en-GB" sz="1400" b="1" dirty="0" err="1">
                <a:solidFill>
                  <a:schemeClr val="tx2">
                    <a:lumMod val="50000"/>
                  </a:schemeClr>
                </a:solidFill>
                <a:cs typeface="Tahoma" pitchFamily="34" charset="0"/>
              </a:rPr>
              <a:t>Maturitas</a:t>
            </a:r>
            <a:r>
              <a:rPr lang="en-GB" sz="1400" b="1" dirty="0">
                <a:solidFill>
                  <a:schemeClr val="tx2">
                    <a:lumMod val="50000"/>
                  </a:schemeClr>
                </a:solidFill>
                <a:cs typeface="Tahoma" pitchFamily="34" charset="0"/>
              </a:rPr>
              <a:t> </a:t>
            </a:r>
            <a:r>
              <a:rPr lang="it-IT" sz="1400" b="1" dirty="0">
                <a:solidFill>
                  <a:schemeClr val="tx2">
                    <a:lumMod val="50000"/>
                  </a:schemeClr>
                </a:solidFill>
              </a:rPr>
              <a:t>2013</a:t>
            </a:r>
            <a:endParaRPr lang="en-GB" sz="1400" b="1" dirty="0">
              <a:solidFill>
                <a:schemeClr val="tx2">
                  <a:lumMod val="50000"/>
                </a:schemeClr>
              </a:solidFill>
              <a:cs typeface="Tahoma" pitchFamily="34" charset="0"/>
            </a:endParaRPr>
          </a:p>
        </p:txBody>
      </p:sp>
    </p:spTree>
    <p:extLst>
      <p:ext uri="{BB962C8B-B14F-4D97-AF65-F5344CB8AC3E}">
        <p14:creationId xmlns:p14="http://schemas.microsoft.com/office/powerpoint/2010/main" val="1394512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317923-1DCF-4078-9F11-C46B16E0784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4381" t="3705" r="4713" b="4128"/>
          <a:stretch>
            <a:fillRect/>
          </a:stretch>
        </p:blipFill>
        <p:spPr bwMode="auto">
          <a:xfrm>
            <a:off x="3344335" y="1656201"/>
            <a:ext cx="5788377" cy="4672188"/>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a:extLst>
              <a:ext uri="{FF2B5EF4-FFF2-40B4-BE49-F238E27FC236}">
                <a16:creationId xmlns:a16="http://schemas.microsoft.com/office/drawing/2014/main" id="{725A53EA-0A9D-41A0-8E13-3C02C0D1F302}"/>
              </a:ext>
            </a:extLst>
          </p:cNvPr>
          <p:cNvSpPr>
            <a:spLocks noChangeArrowheads="1"/>
          </p:cNvSpPr>
          <p:nvPr/>
        </p:nvSpPr>
        <p:spPr bwMode="auto">
          <a:xfrm>
            <a:off x="4241886" y="6519446"/>
            <a:ext cx="37417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a:solidFill>
                  <a:schemeClr val="tx1"/>
                </a:solidFill>
                <a:latin typeface="Tahoma" panose="020B0604030504040204" pitchFamily="34" charset="0"/>
              </a:defRPr>
            </a:lvl1pPr>
            <a:lvl2pPr marL="742950" indent="-285750" eaLnBrk="0" hangingPunct="0">
              <a:defRPr sz="1200">
                <a:solidFill>
                  <a:schemeClr val="tx1"/>
                </a:solidFill>
                <a:latin typeface="Tahoma" panose="020B0604030504040204" pitchFamily="34" charset="0"/>
              </a:defRPr>
            </a:lvl2pPr>
            <a:lvl3pPr marL="1143000" indent="-228600" eaLnBrk="0" hangingPunct="0">
              <a:defRPr sz="1200">
                <a:solidFill>
                  <a:schemeClr val="tx1"/>
                </a:solidFill>
                <a:latin typeface="Tahoma" panose="020B0604030504040204" pitchFamily="34" charset="0"/>
              </a:defRPr>
            </a:lvl3pPr>
            <a:lvl4pPr marL="1600200" indent="-228600" eaLnBrk="0" hangingPunct="0">
              <a:defRPr sz="1200">
                <a:solidFill>
                  <a:schemeClr val="tx1"/>
                </a:solidFill>
                <a:latin typeface="Tahoma" panose="020B0604030504040204" pitchFamily="34" charset="0"/>
              </a:defRPr>
            </a:lvl4pPr>
            <a:lvl5pPr marL="2057400" indent="-228600" eaLnBrk="0" hangingPunct="0">
              <a:defRPr sz="1200">
                <a:solidFill>
                  <a:schemeClr val="tx1"/>
                </a:solidFill>
                <a:latin typeface="Tahoma" panose="020B0604030504040204" pitchFamily="34" charset="0"/>
              </a:defRPr>
            </a:lvl5pPr>
            <a:lvl6pPr marL="2514600" indent="-228600" eaLnBrk="0" fontAlgn="base" hangingPunct="0">
              <a:spcBef>
                <a:spcPct val="0"/>
              </a:spcBef>
              <a:spcAft>
                <a:spcPct val="0"/>
              </a:spcAft>
              <a:defRPr sz="1200">
                <a:solidFill>
                  <a:schemeClr val="tx1"/>
                </a:solidFill>
                <a:latin typeface="Tahoma" panose="020B0604030504040204" pitchFamily="34" charset="0"/>
              </a:defRPr>
            </a:lvl6pPr>
            <a:lvl7pPr marL="2971800" indent="-228600" eaLnBrk="0" fontAlgn="base" hangingPunct="0">
              <a:spcBef>
                <a:spcPct val="0"/>
              </a:spcBef>
              <a:spcAft>
                <a:spcPct val="0"/>
              </a:spcAft>
              <a:defRPr sz="1200">
                <a:solidFill>
                  <a:schemeClr val="tx1"/>
                </a:solidFill>
                <a:latin typeface="Tahoma" panose="020B0604030504040204" pitchFamily="34" charset="0"/>
              </a:defRPr>
            </a:lvl7pPr>
            <a:lvl8pPr marL="3429000" indent="-228600" eaLnBrk="0" fontAlgn="base" hangingPunct="0">
              <a:spcBef>
                <a:spcPct val="0"/>
              </a:spcBef>
              <a:spcAft>
                <a:spcPct val="0"/>
              </a:spcAft>
              <a:defRPr sz="1200">
                <a:solidFill>
                  <a:schemeClr val="tx1"/>
                </a:solidFill>
                <a:latin typeface="Tahoma" panose="020B0604030504040204" pitchFamily="34" charset="0"/>
              </a:defRPr>
            </a:lvl8pPr>
            <a:lvl9pPr marL="3886200" indent="-228600" eaLnBrk="0" fontAlgn="base" hangingPunct="0">
              <a:spcBef>
                <a:spcPct val="0"/>
              </a:spcBef>
              <a:spcAft>
                <a:spcPct val="0"/>
              </a:spcAft>
              <a:defRPr sz="1200">
                <a:solidFill>
                  <a:schemeClr val="tx1"/>
                </a:solidFill>
                <a:latin typeface="Tahoma" panose="020B0604030504040204" pitchFamily="34" charset="0"/>
              </a:defRPr>
            </a:lvl9pPr>
          </a:lstStyle>
          <a:p>
            <a:pPr eaLnBrk="1" hangingPunct="1"/>
            <a:r>
              <a:rPr lang="it-IT" altLang="it-IT" sz="1400" b="1" dirty="0">
                <a:solidFill>
                  <a:schemeClr val="bg2">
                    <a:lumMod val="10000"/>
                  </a:schemeClr>
                </a:solidFill>
                <a:latin typeface="+mn-lt"/>
                <a:cs typeface="Arial" panose="020B0604020202020204" pitchFamily="34" charset="0"/>
              </a:rPr>
              <a:t>Abete P et al., </a:t>
            </a:r>
            <a:r>
              <a:rPr lang="it-IT" altLang="it-IT" sz="1400" b="1" dirty="0" err="1">
                <a:solidFill>
                  <a:schemeClr val="bg2">
                    <a:lumMod val="10000"/>
                  </a:schemeClr>
                </a:solidFill>
                <a:latin typeface="+mn-lt"/>
                <a:cs typeface="Arial" panose="020B0604020202020204" pitchFamily="34" charset="0"/>
              </a:rPr>
              <a:t>Nutrition</a:t>
            </a:r>
            <a:r>
              <a:rPr lang="it-IT" altLang="it-IT" sz="1400" b="1" dirty="0">
                <a:solidFill>
                  <a:schemeClr val="bg2">
                    <a:lumMod val="10000"/>
                  </a:schemeClr>
                </a:solidFill>
                <a:latin typeface="+mn-lt"/>
                <a:cs typeface="Arial" panose="020B0604020202020204" pitchFamily="34" charset="0"/>
              </a:rPr>
              <a:t> in Clinical </a:t>
            </a:r>
            <a:r>
              <a:rPr lang="it-IT" altLang="it-IT" sz="1400" b="1" dirty="0" err="1">
                <a:solidFill>
                  <a:schemeClr val="bg2">
                    <a:lumMod val="10000"/>
                  </a:schemeClr>
                </a:solidFill>
                <a:latin typeface="+mn-lt"/>
                <a:cs typeface="Arial" panose="020B0604020202020204" pitchFamily="34" charset="0"/>
              </a:rPr>
              <a:t>Practice</a:t>
            </a:r>
            <a:r>
              <a:rPr lang="it-IT" altLang="it-IT" sz="1400" b="1" dirty="0">
                <a:solidFill>
                  <a:schemeClr val="bg2">
                    <a:lumMod val="10000"/>
                  </a:schemeClr>
                </a:solidFill>
                <a:latin typeface="+mn-lt"/>
                <a:cs typeface="Arial" panose="020B0604020202020204" pitchFamily="34" charset="0"/>
              </a:rPr>
              <a:t> 2018</a:t>
            </a:r>
          </a:p>
        </p:txBody>
      </p:sp>
      <p:sp>
        <p:nvSpPr>
          <p:cNvPr id="6" name="Titolo 5">
            <a:extLst>
              <a:ext uri="{FF2B5EF4-FFF2-40B4-BE49-F238E27FC236}">
                <a16:creationId xmlns:a16="http://schemas.microsoft.com/office/drawing/2014/main" id="{95EDF4AF-A2F6-4E7C-A296-3B9949C20EF1}"/>
              </a:ext>
            </a:extLst>
          </p:cNvPr>
          <p:cNvSpPr>
            <a:spLocks noGrp="1"/>
          </p:cNvSpPr>
          <p:nvPr>
            <p:ph type="title"/>
          </p:nvPr>
        </p:nvSpPr>
        <p:spPr>
          <a:xfrm>
            <a:off x="299720" y="235109"/>
            <a:ext cx="10515600" cy="1014571"/>
          </a:xfrm>
        </p:spPr>
        <p:txBody>
          <a:bodyPr>
            <a:noAutofit/>
          </a:bodyPr>
          <a:lstStyle/>
          <a:p>
            <a:pPr algn="ctr" eaLnBrk="1" hangingPunct="1"/>
            <a:r>
              <a:rPr lang="en-US" altLang="it-IT" sz="2800" b="1" dirty="0">
                <a:solidFill>
                  <a:srgbClr val="006666"/>
                </a:solidFill>
                <a:latin typeface="Aptos" panose="020B0004020202020204" pitchFamily="34" charset="0"/>
                <a:cs typeface="Arial" panose="020B0604020202020204" pitchFamily="34" charset="0"/>
              </a:rPr>
              <a:t>Mini Nutritional Assessment  (MNA) and SARCOPENIA</a:t>
            </a:r>
            <a:br>
              <a:rPr lang="en-US" altLang="it-IT" sz="2800" b="1" dirty="0">
                <a:solidFill>
                  <a:srgbClr val="006666"/>
                </a:solidFill>
                <a:latin typeface="Aptos" panose="020B0004020202020204" pitchFamily="34" charset="0"/>
                <a:cs typeface="Arial" panose="020B0604020202020204" pitchFamily="34" charset="0"/>
              </a:rPr>
            </a:br>
            <a:r>
              <a:rPr lang="en-US" altLang="it-IT" sz="2800" b="1" dirty="0">
                <a:solidFill>
                  <a:srgbClr val="006666"/>
                </a:solidFill>
                <a:latin typeface="Aptos" panose="020B0004020202020204" pitchFamily="34" charset="0"/>
                <a:cs typeface="Arial" panose="020B0604020202020204" pitchFamily="34" charset="0"/>
              </a:rPr>
              <a:t>in community-dwelling older people</a:t>
            </a:r>
            <a:endParaRPr lang="it-IT" sz="2800" dirty="0">
              <a:solidFill>
                <a:srgbClr val="006666"/>
              </a:solidFill>
              <a:latin typeface="Aptos" panose="020B0004020202020204" pitchFamily="34" charset="0"/>
            </a:endParaRPr>
          </a:p>
        </p:txBody>
      </p:sp>
    </p:spTree>
    <p:extLst>
      <p:ext uri="{BB962C8B-B14F-4D97-AF65-F5344CB8AC3E}">
        <p14:creationId xmlns:p14="http://schemas.microsoft.com/office/powerpoint/2010/main" val="3658781736"/>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44033D3BBAF51C48AF4F1044EDE2345C" ma:contentTypeVersion="2" ma:contentTypeDescription="Creare un nuovo documento." ma:contentTypeScope="" ma:versionID="d00ec74914d421a952b617b37de62c7a">
  <xsd:schema xmlns:xsd="http://www.w3.org/2001/XMLSchema" xmlns:xs="http://www.w3.org/2001/XMLSchema" xmlns:p="http://schemas.microsoft.com/office/2006/metadata/properties" xmlns:ns3="e557b4f3-a29c-4c44-ac2e-178ea193fe09" targetNamespace="http://schemas.microsoft.com/office/2006/metadata/properties" ma:root="true" ma:fieldsID="eb935bbb4f14827b86068d67c882f8f6" ns3:_="">
    <xsd:import namespace="e557b4f3-a29c-4c44-ac2e-178ea193fe09"/>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57b4f3-a29c-4c44-ac2e-178ea193fe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01A8E0-025C-40EA-9126-D757F510BF73}">
  <ds:schemaRefs>
    <ds:schemaRef ds:uri="http://schemas.microsoft.com/sharepoint/v3/contenttype/forms"/>
  </ds:schemaRefs>
</ds:datastoreItem>
</file>

<file path=customXml/itemProps2.xml><?xml version="1.0" encoding="utf-8"?>
<ds:datastoreItem xmlns:ds="http://schemas.openxmlformats.org/officeDocument/2006/customXml" ds:itemID="{656A1EA6-9C64-4B57-89F4-1A26369832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557b4f3-a29c-4c44-ac2e-178ea193fe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DEB6BB-BDBD-4142-9110-B0C49F985470}">
  <ds:schemaRefs>
    <ds:schemaRef ds:uri="http://schemas.microsoft.com/office/2006/metadata/properties"/>
    <ds:schemaRef ds:uri="http://purl.org/dc/dcmitype/"/>
    <ds:schemaRef ds:uri="http://purl.org/dc/terms/"/>
    <ds:schemaRef ds:uri="http://www.w3.org/XML/1998/namespac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e557b4f3-a29c-4c44-ac2e-178ea193fe09"/>
  </ds:schemaRefs>
</ds:datastoreItem>
</file>

<file path=docProps/app.xml><?xml version="1.0" encoding="utf-8"?>
<Properties xmlns="http://schemas.openxmlformats.org/officeDocument/2006/extended-properties" xmlns:vt="http://schemas.openxmlformats.org/officeDocument/2006/docPropsVTypes">
  <TotalTime>21667</TotalTime>
  <Words>1396</Words>
  <Application>Microsoft Office PowerPoint</Application>
  <PresentationFormat>Widescreen</PresentationFormat>
  <Paragraphs>201</Paragraphs>
  <Slides>36</Slides>
  <Notes>6</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36</vt:i4>
      </vt:variant>
    </vt:vector>
  </HeadingPairs>
  <TitlesOfParts>
    <vt:vector size="45" baseType="lpstr">
      <vt:lpstr>Aptos</vt:lpstr>
      <vt:lpstr>Arial</vt:lpstr>
      <vt:lpstr>Calbri</vt:lpstr>
      <vt:lpstr>Calibri</vt:lpstr>
      <vt:lpstr>Calibri Light</vt:lpstr>
      <vt:lpstr>Gill Sans MT</vt:lpstr>
      <vt:lpstr>Times New Roman</vt:lpstr>
      <vt:lpstr>Wingdings</vt:lpstr>
      <vt:lpstr>Tema di Office</vt:lpstr>
      <vt:lpstr>Presentazione standard di PowerPoint</vt:lpstr>
      <vt:lpstr>Presentazione standard di PowerPoint</vt:lpstr>
      <vt:lpstr>Agenda</vt:lpstr>
      <vt:lpstr>The Association Between Geriatric Syndromes and Survival</vt:lpstr>
      <vt:lpstr>Prevalence of Malnutrition and Risk of Malnutrition  according to Healthcare Setting</vt:lpstr>
      <vt:lpstr>Presentazione standard di PowerPoint</vt:lpstr>
      <vt:lpstr>Prevalence of malnutrion among older patients with hip fracture. GIOG 2.0 Study</vt:lpstr>
      <vt:lpstr>Prevalence of Protein-Energy Malnutrition in the Acute Care Setting</vt:lpstr>
      <vt:lpstr>Mini Nutritional Assessment  (MNA) and SARCOPENIA in community-dwelling older people</vt:lpstr>
      <vt:lpstr>Muscle quality and aging: Strength/Mass Ratio in BLSA Participants 60-70 yrs Old</vt:lpstr>
      <vt:lpstr>Presentazione standard di PowerPoint</vt:lpstr>
      <vt:lpstr>Presentazione standard di PowerPoint</vt:lpstr>
      <vt:lpstr>The EWGSOP2 clinical algorithm</vt:lpstr>
      <vt:lpstr>Presentazione standard di PowerPoint</vt:lpstr>
      <vt:lpstr>Presentazione standard di PowerPoint</vt:lpstr>
      <vt:lpstr>Systematic review and meta-analysis of prevalence of sarcopenia in post acute inpatient rehabilitation</vt:lpstr>
      <vt:lpstr>Biological mechanisms underlying sarcopenia in older people</vt:lpstr>
      <vt:lpstr>Pathways associated to loss of muscle mass</vt:lpstr>
      <vt:lpstr>Dietary protein intake is associated with lean mass change in older, community-dwelling adults: the Health, Aging, and Body Composition (Health ABC) Study</vt:lpstr>
      <vt:lpstr>Sex-and race-specific associations of protein intake with change in muscle mass and physical function in older adults (Health ABC) Study</vt:lpstr>
      <vt:lpstr>Effect of 10 days of bed rest on skeletal muscle  in healthy older adults</vt:lpstr>
      <vt:lpstr>Presentazione standard di PowerPoint</vt:lpstr>
      <vt:lpstr>Sarcopenia  and functional decline in older community dwelling older people: Systematic Review and meta-analysis</vt:lpstr>
      <vt:lpstr>Presentazione standard di PowerPoint</vt:lpstr>
      <vt:lpstr>Presentazione standard di PowerPoint</vt:lpstr>
      <vt:lpstr>Sarcopenia and short and mid-term mortality risk in older hospitalized patients (Crime Study)</vt:lpstr>
      <vt:lpstr>Presentazione standard di PowerPoint</vt:lpstr>
      <vt:lpstr>Presentazione standard di PowerPoint</vt:lpstr>
      <vt:lpstr>Multicomponent intervention to prevent mobility disability in frail older adults: randomised controlled trial (SPRINTT)</vt:lpstr>
      <vt:lpstr>Multicomponent intervention to prevent mobility disability in frail older adults: randomised controlled trial (SPRINTT)</vt:lpstr>
      <vt:lpstr>Presentazione standard di PowerPoint</vt:lpstr>
      <vt:lpstr>Presentazione standard di PowerPoint</vt:lpstr>
      <vt:lpstr>Presentazione standard di PowerPoint</vt:lpstr>
      <vt:lpstr>Presentazione standard di PowerPoint</vt:lpstr>
      <vt:lpstr>Presentazione standard di PowerPoint</vt:lpstr>
      <vt:lpstr>Take home messages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Marcello Govoni</dc:creator>
  <cp:lastModifiedBy>videorent vr</cp:lastModifiedBy>
  <cp:revision>345</cp:revision>
  <dcterms:created xsi:type="dcterms:W3CDTF">2021-02-09T18:42:18Z</dcterms:created>
  <dcterms:modified xsi:type="dcterms:W3CDTF">2025-05-27T10:37:47Z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0x01010044033D3BBAF51C48AF4F1044EDE2345C</vt:lpwstr>
  </property>
</Properties>
</file>